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41" r:id="rId2"/>
    <p:sldId id="365" r:id="rId3"/>
    <p:sldId id="345" r:id="rId4"/>
    <p:sldId id="355" r:id="rId5"/>
    <p:sldId id="468" r:id="rId6"/>
    <p:sldId id="469" r:id="rId7"/>
    <p:sldId id="453" r:id="rId8"/>
    <p:sldId id="467" r:id="rId9"/>
  </p:sldIdLst>
  <p:sldSz cx="24387175" cy="13716000"/>
  <p:notesSz cx="6858000" cy="9144000"/>
  <p:defaultTextStyle>
    <a:defPPr>
      <a:defRPr lang="en-US"/>
    </a:defPPr>
    <a:lvl1pPr marL="0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48">
          <p15:clr>
            <a:srgbClr val="A4A3A4"/>
          </p15:clr>
        </p15:guide>
        <p15:guide id="2" pos="76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B332C"/>
    <a:srgbClr val="4D6D92"/>
    <a:srgbClr val="613D9C"/>
    <a:srgbClr val="203D53"/>
    <a:srgbClr val="1E3453"/>
    <a:srgbClr val="497492"/>
    <a:srgbClr val="A8D709"/>
    <a:srgbClr val="192632"/>
    <a:srgbClr val="2C4155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22" autoAdjust="0"/>
    <p:restoredTop sz="94609" autoAdjust="0"/>
  </p:normalViewPr>
  <p:slideViewPr>
    <p:cSldViewPr snapToObjects="1" showGuides="1">
      <p:cViewPr>
        <p:scale>
          <a:sx n="30" d="100"/>
          <a:sy n="30" d="100"/>
        </p:scale>
        <p:origin x="660" y="384"/>
      </p:cViewPr>
      <p:guideLst>
        <p:guide orient="horz" pos="8448"/>
        <p:guide pos="76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31EDE-17CF-D746-B83B-FEE41F000DF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20672-5196-0B4F-93AE-044FFF10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12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A9F3C-04AF-8847-8AD8-CAC892C2E245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7CB07-0039-4545-92EA-48E12138E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1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28C10-7E27-614A-8DD2-9123C53C414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65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9998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7175" cy="13716000"/>
          </a:xfrm>
        </p:spPr>
        <p:txBody>
          <a:bodyPr>
            <a:normAutofit/>
          </a:bodyPr>
          <a:lstStyle>
            <a:lvl1pPr>
              <a:defRPr sz="3200" baseline="0"/>
            </a:lvl1pPr>
          </a:lstStyle>
          <a:p>
            <a:r>
              <a:rPr lang="en-US" dirty="0"/>
              <a:t>Drag your picture here and Send to back</a:t>
            </a:r>
          </a:p>
        </p:txBody>
      </p:sp>
    </p:spTree>
    <p:extLst>
      <p:ext uri="{BB962C8B-B14F-4D97-AF65-F5344CB8AC3E}">
        <p14:creationId xmlns:p14="http://schemas.microsoft.com/office/powerpoint/2010/main" val="379893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254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9038" y="4818119"/>
            <a:ext cx="20729099" cy="182554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8076" y="7772400"/>
            <a:ext cx="17071023" cy="3505200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400">
                <a:solidFill>
                  <a:schemeClr val="tx2"/>
                </a:solidFill>
              </a:defRPr>
            </a:lvl1pPr>
            <a:lvl2pPr marL="1087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74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62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497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37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524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612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6995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Oval 4"/>
          <p:cNvSpPr>
            <a:spLocks noChangeAspect="1"/>
          </p:cNvSpPr>
          <p:nvPr userDrawn="1"/>
        </p:nvSpPr>
        <p:spPr>
          <a:xfrm>
            <a:off x="22764422" y="775128"/>
            <a:ext cx="690154" cy="6900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52" tIns="121926" rIns="243852" bIns="1219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2569633" y="712115"/>
            <a:ext cx="1065341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defPPr>
              <a:defRPr lang="en-US"/>
            </a:defPPr>
            <a:lvl1pPr marL="0" algn="ctr" defTabSz="1219261" rtl="0" eaLnBrk="1" latinLnBrk="0" hangingPunct="1">
              <a:defRPr sz="2400" kern="1200">
                <a:solidFill>
                  <a:schemeClr val="bg1"/>
                </a:solidFill>
                <a:latin typeface="Raleway Regular"/>
                <a:ea typeface="+mn-ea"/>
                <a:cs typeface="Raleway Regular"/>
              </a:defRPr>
            </a:lvl1pPr>
            <a:lvl2pPr marL="1219261" algn="l" defTabSz="1219261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1219261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1219261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1219261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1219261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1219261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1219261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1219261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F686B8-C880-FF40-96DC-14FF2413C34E}" type="slidenum">
              <a:rPr lang="en-US" smtClean="0">
                <a:latin typeface="Source Sans Pro ExtraLight"/>
                <a:cs typeface="Source Sans Pro ExtraLight"/>
              </a:rPr>
              <a:pPr/>
              <a:t>‹#›</a:t>
            </a:fld>
            <a:endParaRPr lang="en-US" dirty="0">
              <a:latin typeface="Source Sans Pro ExtraLight"/>
              <a:cs typeface="Source Sans Pro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85341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5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6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2219145" y="4038600"/>
            <a:ext cx="4267756" cy="4267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7316152" y="4038600"/>
            <a:ext cx="4267756" cy="4267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19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12193587" y="4038600"/>
            <a:ext cx="4267756" cy="4267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20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17071022" y="4038600"/>
            <a:ext cx="4267756" cy="4267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8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8" grpId="0"/>
      <p:bldP spid="19" grpId="0"/>
      <p:bldP spid="20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vidual of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2812875" y="3574112"/>
            <a:ext cx="6332712" cy="63318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2576930" y="3121973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Source Sans Pro ExtraLight"/>
                <a:cs typeface="Source Sans Pro Extra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2130030" y="3132309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Source Sans Pro ExtraLight"/>
                <a:cs typeface="Source Sans Pro Extra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6906580" y="3142498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Source Sans Pro ExtraLight"/>
                <a:cs typeface="Source Sans Pro Extra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2576930" y="7942413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Source Sans Pro ExtraLight"/>
                <a:cs typeface="Source Sans Pro Extra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353480" y="7942413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Source Sans Pro ExtraLight"/>
                <a:cs typeface="Source Sans Pro Extra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2130030" y="7921887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Source Sans Pro ExtraLight"/>
                <a:cs typeface="Source Sans Pro Extra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6906580" y="7921887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Source Sans Pro ExtraLight"/>
                <a:cs typeface="Source Sans Pro Extra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353480" y="3121973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Source Sans Pro ExtraLight"/>
                <a:cs typeface="Source Sans Pro Extra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5224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00"/>
                            </p:stCondLst>
                            <p:childTnLst>
                              <p:par>
                                <p:cTn id="4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6" grpId="0"/>
      <p:bldP spid="27" grpId="0"/>
      <p:bldP spid="28" grpId="0"/>
      <p:bldP spid="29" grpId="0"/>
      <p:bldP spid="30" grpId="0"/>
      <p:bldP spid="3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10154400" y="4109362"/>
            <a:ext cx="4041624" cy="7163108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endParaRPr lang="en-US"/>
          </a:p>
        </p:txBody>
      </p:sp>
      <p:sp>
        <p:nvSpPr>
          <p:cNvPr id="29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7887078" y="5181600"/>
            <a:ext cx="2020509" cy="5029200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endParaRPr lang="en-US" dirty="0"/>
          </a:p>
        </p:txBody>
      </p:sp>
      <p:sp>
        <p:nvSpPr>
          <p:cNvPr id="31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14403387" y="5181600"/>
            <a:ext cx="2020509" cy="5029200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endParaRPr lang="en-US" dirty="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22764422" y="775128"/>
            <a:ext cx="690154" cy="6900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52" tIns="121926" rIns="243852" bIns="1219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22569633" y="712115"/>
            <a:ext cx="1065341" cy="73025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Source Sans Pro ExtraLight"/>
                <a:cs typeface="Source Sans Pro ExtraLight"/>
              </a:defRPr>
            </a:lvl1pPr>
          </a:lstStyle>
          <a:p>
            <a:fld id="{9DF686B8-C880-FF40-96DC-14FF2413C3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8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1736389" cy="13716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6" name="Oval 5"/>
          <p:cNvSpPr>
            <a:spLocks noChangeAspect="1"/>
          </p:cNvSpPr>
          <p:nvPr userDrawn="1"/>
        </p:nvSpPr>
        <p:spPr>
          <a:xfrm>
            <a:off x="22764422" y="775128"/>
            <a:ext cx="690154" cy="6900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52" tIns="121926" rIns="243852" bIns="1219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69633" y="712115"/>
            <a:ext cx="1065341" cy="73025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Source Sans Pro ExtraLight"/>
                <a:cs typeface="Source Sans Pro ExtraLight"/>
              </a:defRPr>
            </a:lvl1pPr>
          </a:lstStyle>
          <a:p>
            <a:fld id="{9DF686B8-C880-FF40-96DC-14FF2413C3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9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52271" y="3852333"/>
            <a:ext cx="3467553" cy="346709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22764422" y="775128"/>
            <a:ext cx="690154" cy="6900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52" tIns="121926" rIns="243852" bIns="1219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69633" y="712115"/>
            <a:ext cx="1065341" cy="73025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Source Sans Pro ExtraLight"/>
                <a:cs typeface="Source Sans Pro ExtraLight"/>
              </a:defRPr>
            </a:lvl1pPr>
          </a:lstStyle>
          <a:p>
            <a:fld id="{9DF686B8-C880-FF40-96DC-14FF2413C3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06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49277"/>
            <a:ext cx="21948458" cy="2286000"/>
          </a:xfrm>
          <a:prstGeom prst="rect">
            <a:avLst/>
          </a:prstGeom>
        </p:spPr>
        <p:txBody>
          <a:bodyPr vert="horz" lIns="243852" tIns="121926" rIns="243852" bIns="121926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9" y="3200403"/>
            <a:ext cx="21948458" cy="9051925"/>
          </a:xfrm>
          <a:prstGeom prst="rect">
            <a:avLst/>
          </a:prstGeom>
        </p:spPr>
        <p:txBody>
          <a:bodyPr vert="horz" lIns="243852" tIns="121926" rIns="243852" bIns="12192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359" y="12712701"/>
            <a:ext cx="5690341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  <a:latin typeface="Source Sans Pro"/>
                <a:cs typeface="Source Sans Pro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2285" y="12712701"/>
            <a:ext cx="772260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  <a:latin typeface="Source Sans Pro"/>
                <a:cs typeface="Source Sans Pro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7475" y="12712701"/>
            <a:ext cx="5690341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  <a:latin typeface="Source Sans Pro"/>
                <a:cs typeface="Source Sans Pro"/>
              </a:defRPr>
            </a:lvl1pPr>
          </a:lstStyle>
          <a:p>
            <a:fld id="{9DF686B8-C880-FF40-96DC-14FF2413C3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7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49" r:id="rId2"/>
    <p:sldLayoutId id="2147483661" r:id="rId3"/>
    <p:sldLayoutId id="2147483662" r:id="rId4"/>
    <p:sldLayoutId id="2147483663" r:id="rId5"/>
    <p:sldLayoutId id="2147483669" r:id="rId6"/>
    <p:sldLayoutId id="2147483721" r:id="rId7"/>
    <p:sldLayoutId id="2147483679" r:id="rId8"/>
    <p:sldLayoutId id="2147483683" r:id="rId9"/>
    <p:sldLayoutId id="2147483684" r:id="rId10"/>
    <p:sldLayoutId id="214748368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1219261" rtl="0" eaLnBrk="1" latinLnBrk="0" hangingPunct="1">
        <a:spcBef>
          <a:spcPct val="0"/>
        </a:spcBef>
        <a:buNone/>
        <a:defRPr sz="7500" kern="1200">
          <a:solidFill>
            <a:schemeClr val="bg2"/>
          </a:solidFill>
          <a:latin typeface="Source Sans Pro ExtraLight"/>
          <a:ea typeface="+mj-ea"/>
          <a:cs typeface="Source Sans Pro ExtraLight"/>
        </a:defRPr>
      </a:lvl1pPr>
    </p:titleStyle>
    <p:bodyStyle>
      <a:lvl1pPr marL="0" indent="0" algn="l" defTabSz="1219261" rtl="0" eaLnBrk="1" latinLnBrk="0" hangingPunct="1">
        <a:spcBef>
          <a:spcPct val="20000"/>
        </a:spcBef>
        <a:buFont typeface="Arial"/>
        <a:buNone/>
        <a:defRPr sz="6400" kern="1200">
          <a:solidFill>
            <a:schemeClr val="tx2"/>
          </a:solidFill>
          <a:latin typeface="Source Sans Pro ExtraLight"/>
          <a:ea typeface="+mn-ea"/>
          <a:cs typeface="Source Sans Pro ExtraLight"/>
        </a:defRPr>
      </a:lvl1pPr>
      <a:lvl2pPr marL="1219261" indent="0" algn="l" defTabSz="1219261" rtl="0" eaLnBrk="1" latinLnBrk="0" hangingPunct="1">
        <a:spcBef>
          <a:spcPct val="20000"/>
        </a:spcBef>
        <a:buFont typeface="Arial"/>
        <a:buNone/>
        <a:defRPr sz="4800" kern="1200">
          <a:solidFill>
            <a:schemeClr val="tx2"/>
          </a:solidFill>
          <a:latin typeface="Source Sans Pro ExtraLight"/>
          <a:ea typeface="+mn-ea"/>
          <a:cs typeface="Source Sans Pro ExtraLight"/>
        </a:defRPr>
      </a:lvl2pPr>
      <a:lvl3pPr marL="2438522" indent="0" algn="l" defTabSz="1219261" rtl="0" eaLnBrk="1" latinLnBrk="0" hangingPunct="1">
        <a:spcBef>
          <a:spcPct val="20000"/>
        </a:spcBef>
        <a:buFont typeface="Arial"/>
        <a:buNone/>
        <a:defRPr sz="4300" kern="1200">
          <a:solidFill>
            <a:schemeClr val="tx2"/>
          </a:solidFill>
          <a:latin typeface="Source Sans Pro ExtraLight"/>
          <a:ea typeface="+mn-ea"/>
          <a:cs typeface="Source Sans Pro ExtraLight"/>
        </a:defRPr>
      </a:lvl3pPr>
      <a:lvl4pPr marL="3657783" indent="0" algn="l" defTabSz="1219261" rtl="0" eaLnBrk="1" latinLnBrk="0" hangingPunct="1">
        <a:spcBef>
          <a:spcPct val="20000"/>
        </a:spcBef>
        <a:buFont typeface="Arial"/>
        <a:buNone/>
        <a:defRPr sz="3700" kern="1200">
          <a:solidFill>
            <a:schemeClr val="tx2"/>
          </a:solidFill>
          <a:latin typeface="Source Sans Pro ExtraLight"/>
          <a:ea typeface="+mn-ea"/>
          <a:cs typeface="Source Sans Pro ExtraLight"/>
        </a:defRPr>
      </a:lvl4pPr>
      <a:lvl5pPr marL="4877044" indent="0" algn="l" defTabSz="1219261" rtl="0" eaLnBrk="1" latinLnBrk="0" hangingPunct="1">
        <a:spcBef>
          <a:spcPct val="20000"/>
        </a:spcBef>
        <a:buFont typeface="Arial"/>
        <a:buNone/>
        <a:defRPr sz="3700" kern="1200">
          <a:solidFill>
            <a:schemeClr val="tx2"/>
          </a:solidFill>
          <a:latin typeface="Source Sans Pro ExtraLight"/>
          <a:ea typeface="+mn-ea"/>
          <a:cs typeface="Source Sans Pro ExtraLight"/>
        </a:defRPr>
      </a:lvl5pPr>
      <a:lvl6pPr marL="6705935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5196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457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718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61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522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783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7044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305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566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827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4088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76810 (2)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16" name="Rectangle 15"/>
          <p:cNvSpPr/>
          <p:nvPr/>
        </p:nvSpPr>
        <p:spPr>
          <a:xfrm>
            <a:off x="38099" y="255948"/>
            <a:ext cx="24387176" cy="13750206"/>
          </a:xfrm>
          <a:prstGeom prst="rect">
            <a:avLst/>
          </a:prstGeom>
          <a:gradFill flip="none" rotWithShape="1">
            <a:gsLst>
              <a:gs pos="33000">
                <a:srgbClr val="1E3453">
                  <a:alpha val="84000"/>
                </a:srgbClr>
              </a:gs>
              <a:gs pos="100000">
                <a:schemeClr val="accent2">
                  <a:alpha val="84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627844" y="4479925"/>
            <a:ext cx="17131486" cy="2940051"/>
          </a:xfrm>
          <a:prstGeom prst="rect">
            <a:avLst/>
          </a:prstGeom>
        </p:spPr>
        <p:txBody>
          <a:bodyPr vert="horz" lIns="243852" tIns="121926" rIns="243852" bIns="121926" rtlCol="0" anchor="ctr">
            <a:noAutofit/>
          </a:bodyPr>
          <a:lstStyle>
            <a:lvl1pPr algn="ctr" defTabSz="1219261" rtl="0" eaLnBrk="1" latinLnBrk="0" hangingPunct="1">
              <a:spcBef>
                <a:spcPct val="0"/>
              </a:spcBef>
              <a:buNone/>
              <a:defRPr sz="7500" kern="1200">
                <a:solidFill>
                  <a:schemeClr val="bg2"/>
                </a:solidFill>
                <a:latin typeface="Raleway ExtraBold"/>
                <a:ea typeface="+mj-ea"/>
                <a:cs typeface="Raleway ExtraBold"/>
              </a:defRPr>
            </a:lvl1pPr>
          </a:lstStyle>
          <a:p>
            <a:r>
              <a:rPr lang="en-US" sz="9600" b="1" dirty="0">
                <a:solidFill>
                  <a:schemeClr val="bg1"/>
                </a:solidFill>
                <a:latin typeface="Source Sans Pro"/>
                <a:cs typeface="Source Sans Pro"/>
              </a:rPr>
              <a:t>Setting up a Bubble Tea Shop in a Singapore Shopping Mall</a:t>
            </a:r>
          </a:p>
        </p:txBody>
      </p:sp>
      <p:sp>
        <p:nvSpPr>
          <p:cNvPr id="8" name="Rectangle 7"/>
          <p:cNvSpPr/>
          <p:nvPr/>
        </p:nvSpPr>
        <p:spPr>
          <a:xfrm>
            <a:off x="2516187" y="4235451"/>
            <a:ext cx="18973800" cy="3429000"/>
          </a:xfrm>
          <a:prstGeom prst="rect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406548" y="8170042"/>
            <a:ext cx="15574078" cy="1105808"/>
          </a:xfrm>
          <a:prstGeom prst="rect">
            <a:avLst/>
          </a:prstGeom>
        </p:spPr>
        <p:txBody>
          <a:bodyPr vert="horz" lIns="243852" tIns="121926" rIns="243852" bIns="121926" rtlCol="0">
            <a:normAutofit/>
          </a:bodyPr>
          <a:lstStyle>
            <a:lvl1pPr marL="0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64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1pPr>
            <a:lvl2pPr marL="1219261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2pPr>
            <a:lvl3pPr marL="2438522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43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3pPr>
            <a:lvl4pPr marL="3657783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37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4pPr>
            <a:lvl5pPr marL="4877044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37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5pPr>
            <a:lvl6pPr marL="6705935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300" dirty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Source Sans Pro ExtraLight"/>
              </a:rPr>
              <a:t>IBM Data Science Capstone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1104375" y="-1371600"/>
            <a:ext cx="2178424" cy="50292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605844" y="9625690"/>
            <a:ext cx="7251687" cy="93889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45720" rtlCol="0" anchor="ctr"/>
          <a:lstStyle/>
          <a:p>
            <a:pPr algn="ctr"/>
            <a:r>
              <a:rPr lang="en-US" sz="3600" b="1" dirty="0">
                <a:latin typeface="Source Sans Pro"/>
                <a:cs typeface="Source Sans Pro"/>
              </a:rPr>
              <a:t>BY: CHENG SENG TAN</a:t>
            </a:r>
          </a:p>
        </p:txBody>
      </p:sp>
      <p:pic>
        <p:nvPicPr>
          <p:cNvPr id="1028" name="Picture 4" descr="Image result for bubble tea icon">
            <a:extLst>
              <a:ext uri="{FF2B5EF4-FFF2-40B4-BE49-F238E27FC236}">
                <a16:creationId xmlns:a16="http://schemas.microsoft.com/office/drawing/2014/main" id="{F28428BE-D50B-486B-A4F2-0223620A3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809" y="616778"/>
            <a:ext cx="2377556" cy="23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83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  <p:bldP spid="19" grpId="0" build="p"/>
      <p:bldP spid="2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2187" y="2312762"/>
            <a:ext cx="16611600" cy="10610850"/>
          </a:xfrm>
        </p:spPr>
        <p:txBody>
          <a:bodyPr wrap="square">
            <a:spAutoFit/>
          </a:bodyPr>
          <a:lstStyle/>
          <a:p>
            <a:pPr marL="457119" indent="-457119" algn="just">
              <a:lnSpc>
                <a:spcPct val="110000"/>
              </a:lnSpc>
              <a:buFont typeface="Wingdings" charset="2"/>
              <a:buChar char="ü"/>
            </a:pPr>
            <a:r>
              <a:rPr lang="en-US" sz="4800" dirty="0">
                <a:latin typeface="Source Sans Pro"/>
                <a:cs typeface="Source Sans Pro"/>
              </a:rPr>
              <a:t>A Taiwanese bubble tea brand owner wants to evaluate opportunity to setup a bubble tea shop in a Singapore shopping mall.</a:t>
            </a:r>
          </a:p>
          <a:p>
            <a:pPr marL="457119" indent="-457119" algn="just">
              <a:lnSpc>
                <a:spcPct val="110000"/>
              </a:lnSpc>
              <a:buFont typeface="Wingdings" charset="2"/>
              <a:buChar char="ü"/>
            </a:pPr>
            <a:r>
              <a:rPr lang="en-US" sz="4800" dirty="0">
                <a:latin typeface="Source Sans Pro"/>
                <a:cs typeface="Source Sans Pro"/>
              </a:rPr>
              <a:t>Is the market saturated in Singapore?</a:t>
            </a:r>
          </a:p>
          <a:p>
            <a:pPr marL="457119" indent="-457119" algn="just">
              <a:lnSpc>
                <a:spcPct val="110000"/>
              </a:lnSpc>
              <a:buFont typeface="Wingdings" charset="2"/>
              <a:buChar char="ü"/>
            </a:pPr>
            <a:r>
              <a:rPr lang="en-US" sz="4800" dirty="0">
                <a:latin typeface="Source Sans Pro"/>
                <a:cs typeface="Source Sans Pro"/>
              </a:rPr>
              <a:t>Where would be a suitable location to setup shop?</a:t>
            </a:r>
          </a:p>
          <a:p>
            <a:pPr marL="457119" indent="-457119" algn="just">
              <a:lnSpc>
                <a:spcPct val="110000"/>
              </a:lnSpc>
              <a:buFont typeface="Wingdings" charset="2"/>
              <a:buChar char="ü"/>
            </a:pPr>
            <a:r>
              <a:rPr lang="en-US" sz="4800" dirty="0">
                <a:latin typeface="Source Sans Pro"/>
                <a:cs typeface="Source Sans Pro"/>
              </a:rPr>
              <a:t>This study explores all the districts in Singapore in terms of the Bubble Tea Shops and Shopping Mall.</a:t>
            </a:r>
          </a:p>
          <a:p>
            <a:pPr marL="457119" indent="-457119" algn="just">
              <a:lnSpc>
                <a:spcPct val="110000"/>
              </a:lnSpc>
              <a:buFont typeface="Wingdings" charset="2"/>
              <a:buChar char="ü"/>
            </a:pPr>
            <a:r>
              <a:rPr lang="en-US" sz="4800" dirty="0">
                <a:latin typeface="Source Sans Pro"/>
                <a:cs typeface="Source Sans Pro"/>
              </a:rPr>
              <a:t>Cluster analysis is applied to group similar district together.</a:t>
            </a:r>
          </a:p>
          <a:p>
            <a:pPr marL="457119" indent="-457119" algn="just">
              <a:lnSpc>
                <a:spcPct val="110000"/>
              </a:lnSpc>
              <a:buFont typeface="Wingdings" charset="2"/>
              <a:buChar char="ü"/>
            </a:pPr>
            <a:r>
              <a:rPr lang="en-US" sz="4800" dirty="0">
                <a:latin typeface="Source Sans Pro"/>
                <a:cs typeface="Source Sans Pro"/>
              </a:rPr>
              <a:t>Population density is used to select districts within the </a:t>
            </a:r>
            <a:r>
              <a:rPr lang="en-US" sz="4800" dirty="0" err="1">
                <a:latin typeface="Source Sans Pro"/>
                <a:cs typeface="Source Sans Pro"/>
              </a:rPr>
              <a:t>favourable</a:t>
            </a:r>
            <a:r>
              <a:rPr lang="en-US" sz="4800" dirty="0">
                <a:latin typeface="Source Sans Pro"/>
                <a:cs typeface="Source Sans Pro"/>
              </a:rPr>
              <a:t> cluster.</a:t>
            </a:r>
          </a:p>
          <a:p>
            <a:pPr algn="just">
              <a:lnSpc>
                <a:spcPct val="110000"/>
              </a:lnSpc>
            </a:pPr>
            <a:endParaRPr lang="en-US" sz="3600" dirty="0">
              <a:latin typeface="Source Sans Pro"/>
              <a:cs typeface="Source Sans Pro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307387" y="640080"/>
            <a:ext cx="5972345" cy="838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b="1" dirty="0">
                <a:latin typeface="Source Sans Pro ExtraLight"/>
                <a:cs typeface="Source Sans Pro ExtraLight"/>
              </a:rPr>
              <a:t>INTRODUCTION</a:t>
            </a:r>
          </a:p>
        </p:txBody>
      </p:sp>
      <p:pic>
        <p:nvPicPr>
          <p:cNvPr id="6" name="Picture 5" descr="Image result for bubble tea in singapore">
            <a:extLst>
              <a:ext uri="{FF2B5EF4-FFF2-40B4-BE49-F238E27FC236}">
                <a16:creationId xmlns:a16="http://schemas.microsoft.com/office/drawing/2014/main" id="{D4DB7FA7-E53B-4CDD-8F0C-DDF0A221C7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6780" y="304800"/>
            <a:ext cx="5731510" cy="33832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DD1FB2-3FB7-4BDF-8621-2E67C9CE1237}"/>
              </a:ext>
            </a:extLst>
          </p:cNvPr>
          <p:cNvSpPr txBox="1"/>
          <p:nvPr/>
        </p:nvSpPr>
        <p:spPr>
          <a:xfrm>
            <a:off x="18594387" y="4133443"/>
            <a:ext cx="535051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ource Sans Pro"/>
                <a:cs typeface="Source Sans Pro"/>
              </a:rPr>
              <a:t>Bubble tea, which started in Taiwan, has won fans worldwide, with an industry that is worth $60 billion. </a:t>
            </a:r>
          </a:p>
          <a:p>
            <a:endParaRPr lang="en-SG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14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7468" y="3774682"/>
            <a:ext cx="11364952" cy="44578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2172420" y="3782204"/>
            <a:ext cx="11364952" cy="445789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807468" y="8222077"/>
            <a:ext cx="11364952" cy="445789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2172420" y="8222077"/>
            <a:ext cx="11364952" cy="44578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91222" y="4738987"/>
            <a:ext cx="6964741" cy="6963835"/>
          </a:xfrm>
          <a:prstGeom prst="ellipse">
            <a:avLst/>
          </a:prstGeom>
          <a:solidFill>
            <a:schemeClr val="accent2">
              <a:alpha val="38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dirty="0"/>
          </a:p>
        </p:txBody>
      </p:sp>
      <p:sp>
        <p:nvSpPr>
          <p:cNvPr id="40" name="Title 20"/>
          <p:cNvSpPr txBox="1">
            <a:spLocks/>
          </p:cNvSpPr>
          <p:nvPr/>
        </p:nvSpPr>
        <p:spPr>
          <a:xfrm>
            <a:off x="1175659" y="4090821"/>
            <a:ext cx="8111291" cy="3380746"/>
          </a:xfrm>
          <a:prstGeom prst="rect">
            <a:avLst/>
          </a:prstGeom>
        </p:spPr>
        <p:txBody>
          <a:bodyPr vert="horz" wrap="square" lIns="243852" tIns="121926" rIns="243852" bIns="121926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4000" dirty="0">
                <a:solidFill>
                  <a:schemeClr val="bg1"/>
                </a:solidFill>
                <a:latin typeface="Source Sans Pro"/>
                <a:cs typeface="Source Sans Pro"/>
              </a:rPr>
              <a:t>Web Scrapping of District Information from Wikipedia page (https://en.wikipedia.org/wiki/Planning_Areas_of_Singapore)</a:t>
            </a:r>
            <a:endParaRPr lang="en-US" sz="4000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41" name="Title 20"/>
          <p:cNvSpPr txBox="1">
            <a:spLocks/>
          </p:cNvSpPr>
          <p:nvPr/>
        </p:nvSpPr>
        <p:spPr>
          <a:xfrm>
            <a:off x="1210728" y="9055969"/>
            <a:ext cx="7555762" cy="1780308"/>
          </a:xfrm>
          <a:prstGeom prst="rect">
            <a:avLst/>
          </a:prstGeom>
        </p:spPr>
        <p:txBody>
          <a:bodyPr vert="horz" wrap="square" lIns="243852" tIns="121926" rIns="243852" bIns="121926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4000" dirty="0">
                <a:solidFill>
                  <a:schemeClr val="bg1"/>
                </a:solidFill>
                <a:latin typeface="Source Sans Pro"/>
                <a:cs typeface="Source Sans Pro"/>
              </a:rPr>
              <a:t>Venue data for each district gathered using Foursquare API.</a:t>
            </a:r>
          </a:p>
        </p:txBody>
      </p:sp>
      <p:sp>
        <p:nvSpPr>
          <p:cNvPr id="42" name="Title 20"/>
          <p:cNvSpPr txBox="1">
            <a:spLocks/>
          </p:cNvSpPr>
          <p:nvPr/>
        </p:nvSpPr>
        <p:spPr>
          <a:xfrm>
            <a:off x="15494999" y="4090821"/>
            <a:ext cx="7555762" cy="3380746"/>
          </a:xfrm>
          <a:prstGeom prst="rect">
            <a:avLst/>
          </a:prstGeom>
        </p:spPr>
        <p:txBody>
          <a:bodyPr vert="horz" wrap="square" lIns="243852" tIns="121926" rIns="243852" bIns="121926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>
              <a:lnSpc>
                <a:spcPct val="130000"/>
              </a:lnSpc>
            </a:pPr>
            <a:r>
              <a:rPr lang="en-US" sz="4000" dirty="0">
                <a:solidFill>
                  <a:schemeClr val="bg1"/>
                </a:solidFill>
                <a:latin typeface="Source Sans Pro"/>
                <a:cs typeface="Source Sans Pro"/>
              </a:rPr>
              <a:t>Latitudes and longitudes of these boroughs was obtained using</a:t>
            </a:r>
          </a:p>
          <a:p>
            <a:pPr algn="r">
              <a:lnSpc>
                <a:spcPct val="130000"/>
              </a:lnSpc>
            </a:pPr>
            <a:r>
              <a:rPr lang="en-US" sz="4000" dirty="0">
                <a:solidFill>
                  <a:schemeClr val="bg1"/>
                </a:solidFill>
                <a:latin typeface="Source Sans Pro"/>
                <a:cs typeface="Source Sans Pro"/>
              </a:rPr>
              <a:t>Python Geocoder package.</a:t>
            </a:r>
          </a:p>
        </p:txBody>
      </p:sp>
      <p:sp>
        <p:nvSpPr>
          <p:cNvPr id="43" name="Title 20"/>
          <p:cNvSpPr txBox="1">
            <a:spLocks/>
          </p:cNvSpPr>
          <p:nvPr/>
        </p:nvSpPr>
        <p:spPr>
          <a:xfrm>
            <a:off x="15494999" y="9055970"/>
            <a:ext cx="7555762" cy="1780308"/>
          </a:xfrm>
          <a:prstGeom prst="rect">
            <a:avLst/>
          </a:prstGeom>
        </p:spPr>
        <p:txBody>
          <a:bodyPr vert="horz" wrap="square" lIns="243852" tIns="121926" rIns="243852" bIns="121926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>
              <a:lnSpc>
                <a:spcPct val="130000"/>
              </a:lnSpc>
            </a:pPr>
            <a:r>
              <a:rPr lang="pt-BR" sz="4000" dirty="0">
                <a:solidFill>
                  <a:schemeClr val="bg1"/>
                </a:solidFill>
                <a:latin typeface="Source Sans Pro"/>
                <a:cs typeface="Source Sans Pro"/>
              </a:rPr>
              <a:t>Population density obtained from Wikipedia page</a:t>
            </a:r>
            <a:endParaRPr lang="en-US" sz="4000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cxnSp>
        <p:nvCxnSpPr>
          <p:cNvPr id="4" name="Straight Connector 3"/>
          <p:cNvCxnSpPr>
            <a:stCxn id="7" idx="4"/>
            <a:endCxn id="7" idx="0"/>
          </p:cNvCxnSpPr>
          <p:nvPr/>
        </p:nvCxnSpPr>
        <p:spPr>
          <a:xfrm flipV="1">
            <a:off x="12173593" y="4738987"/>
            <a:ext cx="0" cy="6963835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691222" y="8222078"/>
            <a:ext cx="6964741" cy="1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10007671" y="685800"/>
            <a:ext cx="4371832" cy="6135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800" dirty="0">
                <a:latin typeface="Source Sans Pro ExtraLight"/>
                <a:cs typeface="Source Sans Pro ExtraLight"/>
              </a:rPr>
              <a:t>ABOUTUS</a:t>
            </a:r>
          </a:p>
        </p:txBody>
      </p:sp>
      <p:sp>
        <p:nvSpPr>
          <p:cNvPr id="32" name="Rounded Rectangle 12">
            <a:extLst>
              <a:ext uri="{FF2B5EF4-FFF2-40B4-BE49-F238E27FC236}">
                <a16:creationId xmlns:a16="http://schemas.microsoft.com/office/drawing/2014/main" id="{FECA7FF4-9A26-4C36-855D-1BDD01B28F36}"/>
              </a:ext>
            </a:extLst>
          </p:cNvPr>
          <p:cNvSpPr/>
          <p:nvPr/>
        </p:nvSpPr>
        <p:spPr>
          <a:xfrm>
            <a:off x="8307387" y="640080"/>
            <a:ext cx="5972345" cy="838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b="1" dirty="0">
                <a:latin typeface="Source Sans Pro ExtraLight"/>
                <a:cs typeface="Source Sans Pro ExtraLight"/>
              </a:rPr>
              <a:t>DATA</a:t>
            </a:r>
          </a:p>
        </p:txBody>
      </p:sp>
      <p:sp>
        <p:nvSpPr>
          <p:cNvPr id="33" name="Freeform 2">
            <a:extLst>
              <a:ext uri="{FF2B5EF4-FFF2-40B4-BE49-F238E27FC236}">
                <a16:creationId xmlns:a16="http://schemas.microsoft.com/office/drawing/2014/main" id="{D179BA69-4DCA-4D49-B4A5-D95E6ED8F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5251" y="6098882"/>
            <a:ext cx="705263" cy="1146045"/>
          </a:xfrm>
          <a:custGeom>
            <a:avLst/>
            <a:gdLst>
              <a:gd name="T0" fmla="*/ 125 w 249"/>
              <a:gd name="T1" fmla="*/ 0 h 400"/>
              <a:gd name="T2" fmla="*/ 125 w 249"/>
              <a:gd name="T3" fmla="*/ 0 h 400"/>
              <a:gd name="T4" fmla="*/ 0 w 249"/>
              <a:gd name="T5" fmla="*/ 125 h 400"/>
              <a:gd name="T6" fmla="*/ 125 w 249"/>
              <a:gd name="T7" fmla="*/ 399 h 400"/>
              <a:gd name="T8" fmla="*/ 248 w 249"/>
              <a:gd name="T9" fmla="*/ 125 h 400"/>
              <a:gd name="T10" fmla="*/ 125 w 249"/>
              <a:gd name="T11" fmla="*/ 0 h 400"/>
              <a:gd name="T12" fmla="*/ 125 w 249"/>
              <a:gd name="T13" fmla="*/ 196 h 400"/>
              <a:gd name="T14" fmla="*/ 125 w 249"/>
              <a:gd name="T15" fmla="*/ 196 h 400"/>
              <a:gd name="T16" fmla="*/ 53 w 249"/>
              <a:gd name="T17" fmla="*/ 125 h 400"/>
              <a:gd name="T18" fmla="*/ 125 w 249"/>
              <a:gd name="T19" fmla="*/ 54 h 400"/>
              <a:gd name="T20" fmla="*/ 195 w 249"/>
              <a:gd name="T21" fmla="*/ 125 h 400"/>
              <a:gd name="T22" fmla="*/ 125 w 249"/>
              <a:gd name="T23" fmla="*/ 196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9" h="400">
                <a:moveTo>
                  <a:pt x="125" y="0"/>
                </a:moveTo>
                <a:lnTo>
                  <a:pt x="125" y="0"/>
                </a:lnTo>
                <a:cubicBezTo>
                  <a:pt x="53" y="0"/>
                  <a:pt x="0" y="54"/>
                  <a:pt x="0" y="125"/>
                </a:cubicBezTo>
                <a:cubicBezTo>
                  <a:pt x="0" y="240"/>
                  <a:pt x="125" y="399"/>
                  <a:pt x="125" y="399"/>
                </a:cubicBezTo>
                <a:cubicBezTo>
                  <a:pt x="125" y="399"/>
                  <a:pt x="248" y="240"/>
                  <a:pt x="248" y="125"/>
                </a:cubicBezTo>
                <a:cubicBezTo>
                  <a:pt x="248" y="54"/>
                  <a:pt x="195" y="0"/>
                  <a:pt x="125" y="0"/>
                </a:cubicBezTo>
                <a:close/>
                <a:moveTo>
                  <a:pt x="125" y="196"/>
                </a:moveTo>
                <a:lnTo>
                  <a:pt x="125" y="196"/>
                </a:lnTo>
                <a:cubicBezTo>
                  <a:pt x="88" y="196"/>
                  <a:pt x="53" y="160"/>
                  <a:pt x="53" y="125"/>
                </a:cubicBezTo>
                <a:cubicBezTo>
                  <a:pt x="53" y="89"/>
                  <a:pt x="88" y="54"/>
                  <a:pt x="125" y="54"/>
                </a:cubicBezTo>
                <a:cubicBezTo>
                  <a:pt x="159" y="54"/>
                  <a:pt x="195" y="89"/>
                  <a:pt x="195" y="125"/>
                </a:cubicBezTo>
                <a:cubicBezTo>
                  <a:pt x="195" y="160"/>
                  <a:pt x="159" y="196"/>
                  <a:pt x="125" y="1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Freeform 3">
            <a:extLst>
              <a:ext uri="{FF2B5EF4-FFF2-40B4-BE49-F238E27FC236}">
                <a16:creationId xmlns:a16="http://schemas.microsoft.com/office/drawing/2014/main" id="{D4DD4DC2-C908-4298-99F8-6F1C4DD45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0775" y="9055969"/>
            <a:ext cx="1423111" cy="1146044"/>
          </a:xfrm>
          <a:custGeom>
            <a:avLst/>
            <a:gdLst>
              <a:gd name="T0" fmla="*/ 487 w 497"/>
              <a:gd name="T1" fmla="*/ 71 h 400"/>
              <a:gd name="T2" fmla="*/ 487 w 497"/>
              <a:gd name="T3" fmla="*/ 71 h 400"/>
              <a:gd name="T4" fmla="*/ 372 w 497"/>
              <a:gd name="T5" fmla="*/ 0 h 400"/>
              <a:gd name="T6" fmla="*/ 354 w 497"/>
              <a:gd name="T7" fmla="*/ 0 h 400"/>
              <a:gd name="T8" fmla="*/ 248 w 497"/>
              <a:gd name="T9" fmla="*/ 71 h 400"/>
              <a:gd name="T10" fmla="*/ 142 w 497"/>
              <a:gd name="T11" fmla="*/ 0 h 400"/>
              <a:gd name="T12" fmla="*/ 123 w 497"/>
              <a:gd name="T13" fmla="*/ 0 h 400"/>
              <a:gd name="T14" fmla="*/ 8 w 497"/>
              <a:gd name="T15" fmla="*/ 71 h 400"/>
              <a:gd name="T16" fmla="*/ 0 w 497"/>
              <a:gd name="T17" fmla="*/ 89 h 400"/>
              <a:gd name="T18" fmla="*/ 0 w 497"/>
              <a:gd name="T19" fmla="*/ 382 h 400"/>
              <a:gd name="T20" fmla="*/ 8 w 497"/>
              <a:gd name="T21" fmla="*/ 390 h 400"/>
              <a:gd name="T22" fmla="*/ 26 w 497"/>
              <a:gd name="T23" fmla="*/ 390 h 400"/>
              <a:gd name="T24" fmla="*/ 132 w 497"/>
              <a:gd name="T25" fmla="*/ 328 h 400"/>
              <a:gd name="T26" fmla="*/ 239 w 497"/>
              <a:gd name="T27" fmla="*/ 390 h 400"/>
              <a:gd name="T28" fmla="*/ 257 w 497"/>
              <a:gd name="T29" fmla="*/ 390 h 400"/>
              <a:gd name="T30" fmla="*/ 363 w 497"/>
              <a:gd name="T31" fmla="*/ 328 h 400"/>
              <a:gd name="T32" fmla="*/ 470 w 497"/>
              <a:gd name="T33" fmla="*/ 390 h 400"/>
              <a:gd name="T34" fmla="*/ 478 w 497"/>
              <a:gd name="T35" fmla="*/ 399 h 400"/>
              <a:gd name="T36" fmla="*/ 487 w 497"/>
              <a:gd name="T37" fmla="*/ 390 h 400"/>
              <a:gd name="T38" fmla="*/ 496 w 497"/>
              <a:gd name="T39" fmla="*/ 382 h 400"/>
              <a:gd name="T40" fmla="*/ 496 w 497"/>
              <a:gd name="T41" fmla="*/ 89 h 400"/>
              <a:gd name="T42" fmla="*/ 487 w 497"/>
              <a:gd name="T43" fmla="*/ 71 h 400"/>
              <a:gd name="T44" fmla="*/ 115 w 497"/>
              <a:gd name="T45" fmla="*/ 293 h 400"/>
              <a:gd name="T46" fmla="*/ 115 w 497"/>
              <a:gd name="T47" fmla="*/ 293 h 400"/>
              <a:gd name="T48" fmla="*/ 35 w 497"/>
              <a:gd name="T49" fmla="*/ 346 h 400"/>
              <a:gd name="T50" fmla="*/ 35 w 497"/>
              <a:gd name="T51" fmla="*/ 98 h 400"/>
              <a:gd name="T52" fmla="*/ 115 w 497"/>
              <a:gd name="T53" fmla="*/ 44 h 400"/>
              <a:gd name="T54" fmla="*/ 115 w 497"/>
              <a:gd name="T55" fmla="*/ 293 h 400"/>
              <a:gd name="T56" fmla="*/ 230 w 497"/>
              <a:gd name="T57" fmla="*/ 346 h 400"/>
              <a:gd name="T58" fmla="*/ 230 w 497"/>
              <a:gd name="T59" fmla="*/ 346 h 400"/>
              <a:gd name="T60" fmla="*/ 150 w 497"/>
              <a:gd name="T61" fmla="*/ 293 h 400"/>
              <a:gd name="T62" fmla="*/ 150 w 497"/>
              <a:gd name="T63" fmla="*/ 44 h 400"/>
              <a:gd name="T64" fmla="*/ 230 w 497"/>
              <a:gd name="T65" fmla="*/ 98 h 400"/>
              <a:gd name="T66" fmla="*/ 230 w 497"/>
              <a:gd name="T67" fmla="*/ 346 h 400"/>
              <a:gd name="T68" fmla="*/ 345 w 497"/>
              <a:gd name="T69" fmla="*/ 293 h 400"/>
              <a:gd name="T70" fmla="*/ 345 w 497"/>
              <a:gd name="T71" fmla="*/ 293 h 400"/>
              <a:gd name="T72" fmla="*/ 266 w 497"/>
              <a:gd name="T73" fmla="*/ 346 h 400"/>
              <a:gd name="T74" fmla="*/ 266 w 497"/>
              <a:gd name="T75" fmla="*/ 98 h 400"/>
              <a:gd name="T76" fmla="*/ 345 w 497"/>
              <a:gd name="T77" fmla="*/ 44 h 400"/>
              <a:gd name="T78" fmla="*/ 345 w 497"/>
              <a:gd name="T79" fmla="*/ 293 h 400"/>
              <a:gd name="T80" fmla="*/ 461 w 497"/>
              <a:gd name="T81" fmla="*/ 346 h 400"/>
              <a:gd name="T82" fmla="*/ 461 w 497"/>
              <a:gd name="T83" fmla="*/ 346 h 400"/>
              <a:gd name="T84" fmla="*/ 380 w 497"/>
              <a:gd name="T85" fmla="*/ 293 h 400"/>
              <a:gd name="T86" fmla="*/ 380 w 497"/>
              <a:gd name="T87" fmla="*/ 44 h 400"/>
              <a:gd name="T88" fmla="*/ 461 w 497"/>
              <a:gd name="T89" fmla="*/ 98 h 400"/>
              <a:gd name="T90" fmla="*/ 461 w 497"/>
              <a:gd name="T91" fmla="*/ 346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97" h="400">
                <a:moveTo>
                  <a:pt x="487" y="71"/>
                </a:moveTo>
                <a:lnTo>
                  <a:pt x="487" y="71"/>
                </a:lnTo>
                <a:cubicBezTo>
                  <a:pt x="372" y="0"/>
                  <a:pt x="372" y="0"/>
                  <a:pt x="372" y="0"/>
                </a:cubicBezTo>
                <a:cubicBezTo>
                  <a:pt x="363" y="0"/>
                  <a:pt x="363" y="0"/>
                  <a:pt x="354" y="0"/>
                </a:cubicBezTo>
                <a:cubicBezTo>
                  <a:pt x="248" y="71"/>
                  <a:pt x="248" y="71"/>
                  <a:pt x="248" y="71"/>
                </a:cubicBezTo>
                <a:cubicBezTo>
                  <a:pt x="142" y="0"/>
                  <a:pt x="142" y="0"/>
                  <a:pt x="142" y="0"/>
                </a:cubicBezTo>
                <a:cubicBezTo>
                  <a:pt x="132" y="0"/>
                  <a:pt x="132" y="0"/>
                  <a:pt x="123" y="0"/>
                </a:cubicBezTo>
                <a:cubicBezTo>
                  <a:pt x="8" y="71"/>
                  <a:pt x="8" y="71"/>
                  <a:pt x="8" y="71"/>
                </a:cubicBezTo>
                <a:cubicBezTo>
                  <a:pt x="0" y="80"/>
                  <a:pt x="0" y="80"/>
                  <a:pt x="0" y="89"/>
                </a:cubicBezTo>
                <a:cubicBezTo>
                  <a:pt x="0" y="382"/>
                  <a:pt x="0" y="382"/>
                  <a:pt x="0" y="382"/>
                </a:cubicBezTo>
                <a:cubicBezTo>
                  <a:pt x="0" y="382"/>
                  <a:pt x="0" y="390"/>
                  <a:pt x="8" y="390"/>
                </a:cubicBezTo>
                <a:cubicBezTo>
                  <a:pt x="8" y="399"/>
                  <a:pt x="17" y="399"/>
                  <a:pt x="26" y="390"/>
                </a:cubicBezTo>
                <a:cubicBezTo>
                  <a:pt x="132" y="328"/>
                  <a:pt x="132" y="328"/>
                  <a:pt x="132" y="328"/>
                </a:cubicBezTo>
                <a:cubicBezTo>
                  <a:pt x="239" y="390"/>
                  <a:pt x="239" y="390"/>
                  <a:pt x="239" y="390"/>
                </a:cubicBezTo>
                <a:cubicBezTo>
                  <a:pt x="248" y="399"/>
                  <a:pt x="248" y="399"/>
                  <a:pt x="257" y="390"/>
                </a:cubicBezTo>
                <a:cubicBezTo>
                  <a:pt x="363" y="328"/>
                  <a:pt x="363" y="328"/>
                  <a:pt x="363" y="328"/>
                </a:cubicBezTo>
                <a:cubicBezTo>
                  <a:pt x="470" y="390"/>
                  <a:pt x="470" y="390"/>
                  <a:pt x="470" y="390"/>
                </a:cubicBezTo>
                <a:cubicBezTo>
                  <a:pt x="470" y="399"/>
                  <a:pt x="478" y="399"/>
                  <a:pt x="478" y="399"/>
                </a:cubicBezTo>
                <a:cubicBezTo>
                  <a:pt x="478" y="399"/>
                  <a:pt x="487" y="399"/>
                  <a:pt x="487" y="390"/>
                </a:cubicBezTo>
                <a:cubicBezTo>
                  <a:pt x="496" y="390"/>
                  <a:pt x="496" y="382"/>
                  <a:pt x="496" y="382"/>
                </a:cubicBezTo>
                <a:cubicBezTo>
                  <a:pt x="496" y="89"/>
                  <a:pt x="496" y="89"/>
                  <a:pt x="496" y="89"/>
                </a:cubicBezTo>
                <a:cubicBezTo>
                  <a:pt x="496" y="80"/>
                  <a:pt x="496" y="80"/>
                  <a:pt x="487" y="71"/>
                </a:cubicBezTo>
                <a:close/>
                <a:moveTo>
                  <a:pt x="115" y="293"/>
                </a:moveTo>
                <a:lnTo>
                  <a:pt x="115" y="293"/>
                </a:lnTo>
                <a:cubicBezTo>
                  <a:pt x="35" y="346"/>
                  <a:pt x="35" y="346"/>
                  <a:pt x="35" y="346"/>
                </a:cubicBezTo>
                <a:cubicBezTo>
                  <a:pt x="35" y="98"/>
                  <a:pt x="35" y="98"/>
                  <a:pt x="35" y="98"/>
                </a:cubicBezTo>
                <a:cubicBezTo>
                  <a:pt x="115" y="44"/>
                  <a:pt x="115" y="44"/>
                  <a:pt x="115" y="44"/>
                </a:cubicBezTo>
                <a:lnTo>
                  <a:pt x="115" y="293"/>
                </a:lnTo>
                <a:close/>
                <a:moveTo>
                  <a:pt x="230" y="346"/>
                </a:moveTo>
                <a:lnTo>
                  <a:pt x="230" y="346"/>
                </a:lnTo>
                <a:cubicBezTo>
                  <a:pt x="150" y="293"/>
                  <a:pt x="150" y="293"/>
                  <a:pt x="150" y="293"/>
                </a:cubicBezTo>
                <a:cubicBezTo>
                  <a:pt x="150" y="44"/>
                  <a:pt x="150" y="44"/>
                  <a:pt x="150" y="44"/>
                </a:cubicBezTo>
                <a:cubicBezTo>
                  <a:pt x="230" y="98"/>
                  <a:pt x="230" y="98"/>
                  <a:pt x="230" y="98"/>
                </a:cubicBezTo>
                <a:lnTo>
                  <a:pt x="230" y="346"/>
                </a:lnTo>
                <a:close/>
                <a:moveTo>
                  <a:pt x="345" y="293"/>
                </a:moveTo>
                <a:lnTo>
                  <a:pt x="345" y="293"/>
                </a:lnTo>
                <a:cubicBezTo>
                  <a:pt x="266" y="346"/>
                  <a:pt x="266" y="346"/>
                  <a:pt x="266" y="346"/>
                </a:cubicBezTo>
                <a:cubicBezTo>
                  <a:pt x="266" y="98"/>
                  <a:pt x="266" y="98"/>
                  <a:pt x="266" y="98"/>
                </a:cubicBezTo>
                <a:cubicBezTo>
                  <a:pt x="345" y="44"/>
                  <a:pt x="345" y="44"/>
                  <a:pt x="345" y="44"/>
                </a:cubicBezTo>
                <a:lnTo>
                  <a:pt x="345" y="293"/>
                </a:lnTo>
                <a:close/>
                <a:moveTo>
                  <a:pt x="461" y="346"/>
                </a:moveTo>
                <a:lnTo>
                  <a:pt x="461" y="346"/>
                </a:lnTo>
                <a:cubicBezTo>
                  <a:pt x="380" y="293"/>
                  <a:pt x="380" y="293"/>
                  <a:pt x="380" y="293"/>
                </a:cubicBezTo>
                <a:cubicBezTo>
                  <a:pt x="380" y="44"/>
                  <a:pt x="380" y="44"/>
                  <a:pt x="380" y="44"/>
                </a:cubicBezTo>
                <a:cubicBezTo>
                  <a:pt x="461" y="98"/>
                  <a:pt x="461" y="98"/>
                  <a:pt x="461" y="98"/>
                </a:cubicBezTo>
                <a:lnTo>
                  <a:pt x="461" y="3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Freeform 47">
            <a:extLst>
              <a:ext uri="{FF2B5EF4-FFF2-40B4-BE49-F238E27FC236}">
                <a16:creationId xmlns:a16="http://schemas.microsoft.com/office/drawing/2014/main" id="{AFF9F6B0-C01C-49B5-803D-A5BC9A973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5646" y="8906123"/>
            <a:ext cx="1423121" cy="1246804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Freeform 79">
            <a:extLst>
              <a:ext uri="{FF2B5EF4-FFF2-40B4-BE49-F238E27FC236}">
                <a16:creationId xmlns:a16="http://schemas.microsoft.com/office/drawing/2014/main" id="{2C8C18E1-A1A6-4B97-92A6-AF368FBA8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4773" y="5934134"/>
            <a:ext cx="1372739" cy="1372739"/>
          </a:xfrm>
          <a:custGeom>
            <a:avLst/>
            <a:gdLst>
              <a:gd name="T0" fmla="*/ 239 w 479"/>
              <a:gd name="T1" fmla="*/ 0 h 479"/>
              <a:gd name="T2" fmla="*/ 239 w 479"/>
              <a:gd name="T3" fmla="*/ 0 h 479"/>
              <a:gd name="T4" fmla="*/ 0 w 479"/>
              <a:gd name="T5" fmla="*/ 239 h 479"/>
              <a:gd name="T6" fmla="*/ 239 w 479"/>
              <a:gd name="T7" fmla="*/ 478 h 479"/>
              <a:gd name="T8" fmla="*/ 478 w 479"/>
              <a:gd name="T9" fmla="*/ 239 h 479"/>
              <a:gd name="T10" fmla="*/ 239 w 479"/>
              <a:gd name="T11" fmla="*/ 0 h 479"/>
              <a:gd name="T12" fmla="*/ 443 w 479"/>
              <a:gd name="T13" fmla="*/ 239 h 479"/>
              <a:gd name="T14" fmla="*/ 443 w 479"/>
              <a:gd name="T15" fmla="*/ 239 h 479"/>
              <a:gd name="T16" fmla="*/ 399 w 479"/>
              <a:gd name="T17" fmla="*/ 363 h 479"/>
              <a:gd name="T18" fmla="*/ 390 w 479"/>
              <a:gd name="T19" fmla="*/ 328 h 479"/>
              <a:gd name="T20" fmla="*/ 399 w 479"/>
              <a:gd name="T21" fmla="*/ 257 h 479"/>
              <a:gd name="T22" fmla="*/ 372 w 479"/>
              <a:gd name="T23" fmla="*/ 204 h 479"/>
              <a:gd name="T24" fmla="*/ 319 w 479"/>
              <a:gd name="T25" fmla="*/ 178 h 479"/>
              <a:gd name="T26" fmla="*/ 346 w 479"/>
              <a:gd name="T27" fmla="*/ 88 h 479"/>
              <a:gd name="T28" fmla="*/ 293 w 479"/>
              <a:gd name="T29" fmla="*/ 62 h 479"/>
              <a:gd name="T30" fmla="*/ 301 w 479"/>
              <a:gd name="T31" fmla="*/ 53 h 479"/>
              <a:gd name="T32" fmla="*/ 443 w 479"/>
              <a:gd name="T33" fmla="*/ 239 h 479"/>
              <a:gd name="T34" fmla="*/ 212 w 479"/>
              <a:gd name="T35" fmla="*/ 44 h 479"/>
              <a:gd name="T36" fmla="*/ 212 w 479"/>
              <a:gd name="T37" fmla="*/ 44 h 479"/>
              <a:gd name="T38" fmla="*/ 186 w 479"/>
              <a:gd name="T39" fmla="*/ 62 h 479"/>
              <a:gd name="T40" fmla="*/ 150 w 479"/>
              <a:gd name="T41" fmla="*/ 88 h 479"/>
              <a:gd name="T42" fmla="*/ 115 w 479"/>
              <a:gd name="T43" fmla="*/ 133 h 479"/>
              <a:gd name="T44" fmla="*/ 133 w 479"/>
              <a:gd name="T45" fmla="*/ 159 h 479"/>
              <a:gd name="T46" fmla="*/ 177 w 479"/>
              <a:gd name="T47" fmla="*/ 159 h 479"/>
              <a:gd name="T48" fmla="*/ 248 w 479"/>
              <a:gd name="T49" fmla="*/ 239 h 479"/>
              <a:gd name="T50" fmla="*/ 186 w 479"/>
              <a:gd name="T51" fmla="*/ 292 h 479"/>
              <a:gd name="T52" fmla="*/ 177 w 479"/>
              <a:gd name="T53" fmla="*/ 337 h 479"/>
              <a:gd name="T54" fmla="*/ 177 w 479"/>
              <a:gd name="T55" fmla="*/ 390 h 479"/>
              <a:gd name="T56" fmla="*/ 133 w 479"/>
              <a:gd name="T57" fmla="*/ 345 h 479"/>
              <a:gd name="T58" fmla="*/ 124 w 479"/>
              <a:gd name="T59" fmla="*/ 284 h 479"/>
              <a:gd name="T60" fmla="*/ 88 w 479"/>
              <a:gd name="T61" fmla="*/ 239 h 479"/>
              <a:gd name="T62" fmla="*/ 106 w 479"/>
              <a:gd name="T63" fmla="*/ 186 h 479"/>
              <a:gd name="T64" fmla="*/ 53 w 479"/>
              <a:gd name="T65" fmla="*/ 169 h 479"/>
              <a:gd name="T66" fmla="*/ 212 w 479"/>
              <a:gd name="T67" fmla="*/ 44 h 479"/>
              <a:gd name="T68" fmla="*/ 177 w 479"/>
              <a:gd name="T69" fmla="*/ 434 h 479"/>
              <a:gd name="T70" fmla="*/ 177 w 479"/>
              <a:gd name="T71" fmla="*/ 434 h 479"/>
              <a:gd name="T72" fmla="*/ 204 w 479"/>
              <a:gd name="T73" fmla="*/ 416 h 479"/>
              <a:gd name="T74" fmla="*/ 239 w 479"/>
              <a:gd name="T75" fmla="*/ 407 h 479"/>
              <a:gd name="T76" fmla="*/ 293 w 479"/>
              <a:gd name="T77" fmla="*/ 390 h 479"/>
              <a:gd name="T78" fmla="*/ 354 w 479"/>
              <a:gd name="T79" fmla="*/ 407 h 479"/>
              <a:gd name="T80" fmla="*/ 239 w 479"/>
              <a:gd name="T81" fmla="*/ 443 h 479"/>
              <a:gd name="T82" fmla="*/ 177 w 479"/>
              <a:gd name="T83" fmla="*/ 434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79" h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6"/>
                  <a:pt x="0" y="239"/>
                </a:cubicBezTo>
                <a:cubicBezTo>
                  <a:pt x="0" y="372"/>
                  <a:pt x="106" y="478"/>
                  <a:pt x="239" y="478"/>
                </a:cubicBezTo>
                <a:cubicBezTo>
                  <a:pt x="372" y="478"/>
                  <a:pt x="478" y="372"/>
                  <a:pt x="478" y="239"/>
                </a:cubicBezTo>
                <a:cubicBezTo>
                  <a:pt x="478" y="106"/>
                  <a:pt x="372" y="0"/>
                  <a:pt x="239" y="0"/>
                </a:cubicBezTo>
                <a:close/>
                <a:moveTo>
                  <a:pt x="443" y="239"/>
                </a:moveTo>
                <a:lnTo>
                  <a:pt x="443" y="239"/>
                </a:lnTo>
                <a:cubicBezTo>
                  <a:pt x="443" y="292"/>
                  <a:pt x="425" y="328"/>
                  <a:pt x="399" y="363"/>
                </a:cubicBezTo>
                <a:cubicBezTo>
                  <a:pt x="390" y="363"/>
                  <a:pt x="381" y="345"/>
                  <a:pt x="390" y="328"/>
                </a:cubicBezTo>
                <a:cubicBezTo>
                  <a:pt x="399" y="310"/>
                  <a:pt x="399" y="275"/>
                  <a:pt x="399" y="257"/>
                </a:cubicBezTo>
                <a:cubicBezTo>
                  <a:pt x="399" y="239"/>
                  <a:pt x="390" y="204"/>
                  <a:pt x="372" y="204"/>
                </a:cubicBezTo>
                <a:cubicBezTo>
                  <a:pt x="346" y="204"/>
                  <a:pt x="337" y="204"/>
                  <a:pt x="319" y="178"/>
                </a:cubicBezTo>
                <a:cubicBezTo>
                  <a:pt x="301" y="124"/>
                  <a:pt x="372" y="115"/>
                  <a:pt x="346" y="88"/>
                </a:cubicBezTo>
                <a:cubicBezTo>
                  <a:pt x="337" y="80"/>
                  <a:pt x="301" y="115"/>
                  <a:pt x="293" y="62"/>
                </a:cubicBezTo>
                <a:lnTo>
                  <a:pt x="301" y="53"/>
                </a:lnTo>
                <a:cubicBezTo>
                  <a:pt x="381" y="80"/>
                  <a:pt x="443" y="150"/>
                  <a:pt x="443" y="239"/>
                </a:cubicBezTo>
                <a:close/>
                <a:moveTo>
                  <a:pt x="212" y="44"/>
                </a:moveTo>
                <a:lnTo>
                  <a:pt x="212" y="44"/>
                </a:lnTo>
                <a:cubicBezTo>
                  <a:pt x="204" y="53"/>
                  <a:pt x="194" y="53"/>
                  <a:pt x="186" y="62"/>
                </a:cubicBezTo>
                <a:cubicBezTo>
                  <a:pt x="168" y="80"/>
                  <a:pt x="159" y="71"/>
                  <a:pt x="150" y="88"/>
                </a:cubicBezTo>
                <a:cubicBezTo>
                  <a:pt x="141" y="106"/>
                  <a:pt x="115" y="124"/>
                  <a:pt x="115" y="133"/>
                </a:cubicBezTo>
                <a:cubicBezTo>
                  <a:pt x="115" y="142"/>
                  <a:pt x="133" y="159"/>
                  <a:pt x="133" y="159"/>
                </a:cubicBezTo>
                <a:cubicBezTo>
                  <a:pt x="141" y="150"/>
                  <a:pt x="159" y="150"/>
                  <a:pt x="177" y="159"/>
                </a:cubicBezTo>
                <a:cubicBezTo>
                  <a:pt x="186" y="159"/>
                  <a:pt x="275" y="169"/>
                  <a:pt x="248" y="239"/>
                </a:cubicBezTo>
                <a:cubicBezTo>
                  <a:pt x="239" y="266"/>
                  <a:pt x="194" y="257"/>
                  <a:pt x="186" y="292"/>
                </a:cubicBezTo>
                <a:cubicBezTo>
                  <a:pt x="186" y="301"/>
                  <a:pt x="186" y="328"/>
                  <a:pt x="177" y="337"/>
                </a:cubicBezTo>
                <a:cubicBezTo>
                  <a:pt x="177" y="345"/>
                  <a:pt x="186" y="390"/>
                  <a:pt x="177" y="390"/>
                </a:cubicBezTo>
                <a:cubicBezTo>
                  <a:pt x="168" y="390"/>
                  <a:pt x="133" y="345"/>
                  <a:pt x="133" y="345"/>
                </a:cubicBezTo>
                <a:cubicBezTo>
                  <a:pt x="133" y="337"/>
                  <a:pt x="124" y="310"/>
                  <a:pt x="124" y="284"/>
                </a:cubicBezTo>
                <a:cubicBezTo>
                  <a:pt x="124" y="266"/>
                  <a:pt x="88" y="266"/>
                  <a:pt x="88" y="239"/>
                </a:cubicBezTo>
                <a:cubicBezTo>
                  <a:pt x="88" y="213"/>
                  <a:pt x="106" y="195"/>
                  <a:pt x="106" y="186"/>
                </a:cubicBezTo>
                <a:cubicBezTo>
                  <a:pt x="97" y="169"/>
                  <a:pt x="62" y="169"/>
                  <a:pt x="53" y="169"/>
                </a:cubicBezTo>
                <a:cubicBezTo>
                  <a:pt x="80" y="97"/>
                  <a:pt x="141" y="53"/>
                  <a:pt x="212" y="44"/>
                </a:cubicBezTo>
                <a:close/>
                <a:moveTo>
                  <a:pt x="177" y="434"/>
                </a:moveTo>
                <a:lnTo>
                  <a:pt x="177" y="434"/>
                </a:lnTo>
                <a:cubicBezTo>
                  <a:pt x="186" y="425"/>
                  <a:pt x="186" y="416"/>
                  <a:pt x="204" y="416"/>
                </a:cubicBezTo>
                <a:cubicBezTo>
                  <a:pt x="212" y="416"/>
                  <a:pt x="221" y="416"/>
                  <a:pt x="239" y="407"/>
                </a:cubicBezTo>
                <a:cubicBezTo>
                  <a:pt x="248" y="407"/>
                  <a:pt x="275" y="398"/>
                  <a:pt x="293" y="390"/>
                </a:cubicBezTo>
                <a:cubicBezTo>
                  <a:pt x="310" y="390"/>
                  <a:pt x="346" y="398"/>
                  <a:pt x="354" y="407"/>
                </a:cubicBezTo>
                <a:cubicBezTo>
                  <a:pt x="319" y="434"/>
                  <a:pt x="284" y="443"/>
                  <a:pt x="239" y="443"/>
                </a:cubicBezTo>
                <a:cubicBezTo>
                  <a:pt x="221" y="443"/>
                  <a:pt x="194" y="443"/>
                  <a:pt x="177" y="4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1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4" grpId="1" animBg="1"/>
      <p:bldP spid="35" grpId="0" animBg="1"/>
      <p:bldP spid="36" grpId="0" animBg="1"/>
      <p:bldP spid="7" grpId="0" animBg="1"/>
      <p:bldP spid="40" grpId="0"/>
      <p:bldP spid="41" grpId="0"/>
      <p:bldP spid="43" grpId="0"/>
      <p:bldP spid="87" grpId="0" animBg="1"/>
      <p:bldP spid="32" grpId="0" animBg="1"/>
      <p:bldP spid="33" grpId="0" animBg="1"/>
      <p:bldP spid="37" grpId="0" animBg="1"/>
      <p:bldP spid="44" grpId="0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2044177" y="3070760"/>
            <a:ext cx="1847895" cy="18476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algn="ctr"/>
            <a:endParaRPr lang="id-ID">
              <a:latin typeface="Source Sans Pro ExtraLight"/>
              <a:cs typeface="Source Sans Pro Extra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16472" y="2793239"/>
            <a:ext cx="7271862" cy="2400667"/>
          </a:xfrm>
          <a:prstGeom prst="rect">
            <a:avLst/>
          </a:prstGeom>
          <a:noFill/>
        </p:spPr>
        <p:txBody>
          <a:bodyPr wrap="square" lIns="182889" tIns="91445" rIns="182889" bIns="91445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Web scraping Wikipedia page for list of district in Singapore</a:t>
            </a:r>
            <a:endParaRPr lang="id-ID" dirty="0">
              <a:solidFill>
                <a:schemeClr val="bg1">
                  <a:lumMod val="50000"/>
                </a:schemeClr>
              </a:solidFill>
              <a:latin typeface="Source Sans Pro"/>
              <a:cs typeface="Source Sans Pro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044177" y="5686034"/>
            <a:ext cx="1847895" cy="1847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algn="ctr"/>
            <a:endParaRPr lang="id-ID">
              <a:latin typeface="Source Sans Pro ExtraLight"/>
              <a:cs typeface="Source Sans Pro ExtraLigh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044177" y="8298716"/>
            <a:ext cx="1847895" cy="184765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algn="ctr"/>
            <a:endParaRPr lang="id-ID">
              <a:latin typeface="Source Sans Pro ExtraLight"/>
              <a:cs typeface="Source Sans Pro ExtraLight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098842" y="3070760"/>
            <a:ext cx="1847895" cy="18476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algn="ctr"/>
            <a:endParaRPr lang="id-ID">
              <a:latin typeface="Source Sans Pro ExtraLight"/>
              <a:cs typeface="Source Sans Pro ExtraLigh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3142442" y="5686034"/>
            <a:ext cx="1847895" cy="184765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algn="ctr"/>
            <a:endParaRPr lang="id-ID">
              <a:latin typeface="Source Sans Pro ExtraLight"/>
              <a:cs typeface="Source Sans Pro ExtraLigh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3142442" y="8298716"/>
            <a:ext cx="1847895" cy="184765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algn="ctr"/>
            <a:endParaRPr lang="id-ID">
              <a:latin typeface="Source Sans Pro ExtraLight"/>
              <a:cs typeface="Source Sans Pro ExtraLigh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016471" y="5411855"/>
            <a:ext cx="7510641" cy="2400667"/>
          </a:xfrm>
          <a:prstGeom prst="rect">
            <a:avLst/>
          </a:prstGeom>
          <a:noFill/>
        </p:spPr>
        <p:txBody>
          <a:bodyPr wrap="square" lIns="182889" tIns="91445" rIns="182889" bIns="91445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Get latitude and longitude coordinates using Geocoder</a:t>
            </a:r>
            <a:endParaRPr lang="id-ID" dirty="0">
              <a:solidFill>
                <a:schemeClr val="bg1">
                  <a:lumMod val="50000"/>
                </a:schemeClr>
              </a:solidFill>
              <a:latin typeface="Source Sans Pro"/>
              <a:cs typeface="Source Sans Pro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16471" y="8047470"/>
            <a:ext cx="8032324" cy="1662004"/>
          </a:xfrm>
          <a:prstGeom prst="rect">
            <a:avLst/>
          </a:prstGeom>
          <a:noFill/>
        </p:spPr>
        <p:txBody>
          <a:bodyPr wrap="square" lIns="182889" tIns="91445" rIns="182889" bIns="91445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Use Foursquare API to get venue data</a:t>
            </a:r>
            <a:endParaRPr lang="id-ID" dirty="0">
              <a:solidFill>
                <a:schemeClr val="bg1">
                  <a:lumMod val="50000"/>
                </a:schemeClr>
              </a:solidFill>
              <a:latin typeface="Source Sans Pro"/>
              <a:cs typeface="Source Sans Pro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5247528" y="2793239"/>
            <a:ext cx="7637860" cy="2400667"/>
          </a:xfrm>
          <a:prstGeom prst="rect">
            <a:avLst/>
          </a:prstGeom>
          <a:noFill/>
        </p:spPr>
        <p:txBody>
          <a:bodyPr wrap="square" lIns="182889" tIns="91445" rIns="182889" bIns="91445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Filter venue category by  Bubble Tea Shop &amp; Shopping Mall</a:t>
            </a:r>
            <a:endParaRPr lang="id-ID" dirty="0">
              <a:solidFill>
                <a:schemeClr val="bg1">
                  <a:lumMod val="50000"/>
                </a:schemeClr>
              </a:solidFill>
              <a:latin typeface="Source Sans Pro"/>
              <a:cs typeface="Source Sans Pro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5247528" y="5411855"/>
            <a:ext cx="7465280" cy="2400667"/>
          </a:xfrm>
          <a:prstGeom prst="rect">
            <a:avLst/>
          </a:prstGeom>
          <a:noFill/>
        </p:spPr>
        <p:txBody>
          <a:bodyPr wrap="square" lIns="182889" tIns="91445" rIns="182889" bIns="91445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Perform clustering on the data by using K-means clustering</a:t>
            </a:r>
            <a:endParaRPr lang="id-ID" dirty="0">
              <a:solidFill>
                <a:schemeClr val="bg1">
                  <a:lumMod val="50000"/>
                </a:schemeClr>
              </a:solidFill>
              <a:latin typeface="Source Sans Pro"/>
              <a:cs typeface="Source Sans Pro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5247528" y="8047470"/>
            <a:ext cx="7095470" cy="1662004"/>
          </a:xfrm>
          <a:prstGeom prst="rect">
            <a:avLst/>
          </a:prstGeom>
          <a:noFill/>
        </p:spPr>
        <p:txBody>
          <a:bodyPr wrap="square" lIns="182889" tIns="91445" rIns="182889" bIns="91445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Visualize the clusters in a map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usingFolium</a:t>
            </a:r>
            <a:endParaRPr lang="id-ID" dirty="0">
              <a:solidFill>
                <a:schemeClr val="bg1">
                  <a:lumMod val="50000"/>
                </a:schemeClr>
              </a:solidFill>
              <a:latin typeface="Source Sans Pro"/>
              <a:cs typeface="Source Sans Pro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23321963" y="712788"/>
            <a:ext cx="1065212" cy="730250"/>
          </a:xfrm>
        </p:spPr>
        <p:txBody>
          <a:bodyPr/>
          <a:lstStyle/>
          <a:p>
            <a:fld id="{9DF686B8-C880-FF40-96DC-14FF2413C34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7FBB3EA-C075-40EF-9454-286704E4C2A3}"/>
              </a:ext>
            </a:extLst>
          </p:cNvPr>
          <p:cNvSpPr/>
          <p:nvPr/>
        </p:nvSpPr>
        <p:spPr>
          <a:xfrm>
            <a:off x="2044177" y="10839591"/>
            <a:ext cx="1847895" cy="18476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algn="ctr"/>
            <a:endParaRPr lang="id-ID">
              <a:latin typeface="Source Sans Pro ExtraLight"/>
              <a:cs typeface="Source Sans Pro ExtraLigh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81F569-4D19-4B18-B869-64C5EA4769BE}"/>
              </a:ext>
            </a:extLst>
          </p:cNvPr>
          <p:cNvSpPr txBox="1"/>
          <p:nvPr/>
        </p:nvSpPr>
        <p:spPr>
          <a:xfrm>
            <a:off x="4016471" y="10562070"/>
            <a:ext cx="7510641" cy="3139331"/>
          </a:xfrm>
          <a:prstGeom prst="rect">
            <a:avLst/>
          </a:prstGeom>
          <a:noFill/>
        </p:spPr>
        <p:txBody>
          <a:bodyPr wrap="square" lIns="182889" tIns="91445" rIns="182889" bIns="91445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Group data by district taking the mean of frequency of occurrence of each venue category</a:t>
            </a:r>
            <a:endParaRPr lang="id-ID" dirty="0">
              <a:solidFill>
                <a:schemeClr val="bg1">
                  <a:lumMod val="50000"/>
                </a:schemeClr>
              </a:solidFill>
              <a:latin typeface="Source Sans Pro"/>
              <a:cs typeface="Source Sans Pro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EF75999-583E-41B7-ADD3-F8107AE434D6}"/>
              </a:ext>
            </a:extLst>
          </p:cNvPr>
          <p:cNvSpPr/>
          <p:nvPr/>
        </p:nvSpPr>
        <p:spPr>
          <a:xfrm>
            <a:off x="13098842" y="10814692"/>
            <a:ext cx="1847895" cy="184765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algn="ctr"/>
            <a:endParaRPr lang="id-ID">
              <a:latin typeface="Source Sans Pro ExtraLight"/>
              <a:cs typeface="Source Sans Pro ExtraLigh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ACF551-40D4-4B6A-B0ED-C5C19399EBF7}"/>
              </a:ext>
            </a:extLst>
          </p:cNvPr>
          <p:cNvSpPr txBox="1"/>
          <p:nvPr/>
        </p:nvSpPr>
        <p:spPr>
          <a:xfrm>
            <a:off x="15247528" y="10537171"/>
            <a:ext cx="7637860" cy="2400667"/>
          </a:xfrm>
          <a:prstGeom prst="rect">
            <a:avLst/>
          </a:prstGeom>
          <a:noFill/>
        </p:spPr>
        <p:txBody>
          <a:bodyPr wrap="square" lIns="182889" tIns="91445" rIns="182889" bIns="91445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Visualize population density using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matlplotlib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ource Sans Pro"/>
                <a:cs typeface="Source Sans Pro"/>
              </a:rPr>
              <a:t> bar chart</a:t>
            </a:r>
            <a:endParaRPr lang="id-ID" dirty="0">
              <a:solidFill>
                <a:schemeClr val="bg1">
                  <a:lumMod val="50000"/>
                </a:schemeClr>
              </a:solidFill>
              <a:latin typeface="Source Sans Pro"/>
              <a:cs typeface="Source Sans Pro"/>
            </a:endParaRPr>
          </a:p>
        </p:txBody>
      </p:sp>
      <p:sp>
        <p:nvSpPr>
          <p:cNvPr id="46" name="Rounded Rectangle 12">
            <a:extLst>
              <a:ext uri="{FF2B5EF4-FFF2-40B4-BE49-F238E27FC236}">
                <a16:creationId xmlns:a16="http://schemas.microsoft.com/office/drawing/2014/main" id="{FBE18DCE-E468-4E9B-9877-A6CA86D4D862}"/>
              </a:ext>
            </a:extLst>
          </p:cNvPr>
          <p:cNvSpPr/>
          <p:nvPr/>
        </p:nvSpPr>
        <p:spPr>
          <a:xfrm>
            <a:off x="8307387" y="640080"/>
            <a:ext cx="5972345" cy="838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b="1" dirty="0">
                <a:latin typeface="Source Sans Pro ExtraLight"/>
                <a:cs typeface="Source Sans Pro ExtraLight"/>
              </a:rPr>
              <a:t>METHODOLOGY</a:t>
            </a:r>
          </a:p>
        </p:txBody>
      </p:sp>
      <p:sp>
        <p:nvSpPr>
          <p:cNvPr id="47" name="Freeform 102">
            <a:extLst>
              <a:ext uri="{FF2B5EF4-FFF2-40B4-BE49-F238E27FC236}">
                <a16:creationId xmlns:a16="http://schemas.microsoft.com/office/drawing/2014/main" id="{F8C108BC-1801-400B-B2C2-FA1FF22CE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4453" y="5943600"/>
            <a:ext cx="1243312" cy="1179634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Freeform 102">
            <a:extLst>
              <a:ext uri="{FF2B5EF4-FFF2-40B4-BE49-F238E27FC236}">
                <a16:creationId xmlns:a16="http://schemas.microsoft.com/office/drawing/2014/main" id="{89473A1A-9038-49F8-8B4F-A8EB85CA5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4453" y="8606144"/>
            <a:ext cx="1243312" cy="1179634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Freeform 102">
            <a:extLst>
              <a:ext uri="{FF2B5EF4-FFF2-40B4-BE49-F238E27FC236}">
                <a16:creationId xmlns:a16="http://schemas.microsoft.com/office/drawing/2014/main" id="{CC1321C6-935D-42B7-80E5-2A8B3039C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4453" y="11147687"/>
            <a:ext cx="1243312" cy="1179634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Freeform 102">
            <a:extLst>
              <a:ext uri="{FF2B5EF4-FFF2-40B4-BE49-F238E27FC236}">
                <a16:creationId xmlns:a16="http://schemas.microsoft.com/office/drawing/2014/main" id="{4D8CC6E4-72F4-4B7F-AF9D-D4C8F7FE3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4453" y="3354190"/>
            <a:ext cx="1243312" cy="1179634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Freeform 102">
            <a:extLst>
              <a:ext uri="{FF2B5EF4-FFF2-40B4-BE49-F238E27FC236}">
                <a16:creationId xmlns:a16="http://schemas.microsoft.com/office/drawing/2014/main" id="{36424FED-BC39-4728-8BD3-4784F3D11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168" y="5943600"/>
            <a:ext cx="1243312" cy="1179634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Freeform 102">
            <a:extLst>
              <a:ext uri="{FF2B5EF4-FFF2-40B4-BE49-F238E27FC236}">
                <a16:creationId xmlns:a16="http://schemas.microsoft.com/office/drawing/2014/main" id="{65B14724-C230-40E2-9BF0-BC2E377D3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168" y="8606144"/>
            <a:ext cx="1243312" cy="1179634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Freeform 102">
            <a:extLst>
              <a:ext uri="{FF2B5EF4-FFF2-40B4-BE49-F238E27FC236}">
                <a16:creationId xmlns:a16="http://schemas.microsoft.com/office/drawing/2014/main" id="{F9E6353B-BB4A-4694-B93C-7AECB2005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168" y="11147687"/>
            <a:ext cx="1243312" cy="1179634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Freeform 102">
            <a:extLst>
              <a:ext uri="{FF2B5EF4-FFF2-40B4-BE49-F238E27FC236}">
                <a16:creationId xmlns:a16="http://schemas.microsoft.com/office/drawing/2014/main" id="{78C99044-6DB4-435B-AFFD-5414D518F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168" y="3354190"/>
            <a:ext cx="1243312" cy="1179634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694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36" grpId="0" animBg="1"/>
      <p:bldP spid="41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1509375" y="1295400"/>
            <a:ext cx="12877800" cy="14986000"/>
          </a:xfrm>
        </p:spPr>
        <p:txBody>
          <a:bodyPr wrap="square">
            <a:spAutoFit/>
          </a:bodyPr>
          <a:lstStyle/>
          <a:p>
            <a:pPr lvl="1" algn="l">
              <a:lnSpc>
                <a:spcPct val="110000"/>
              </a:lnSpc>
            </a:pPr>
            <a:r>
              <a:rPr lang="en-US" sz="4400" dirty="0">
                <a:solidFill>
                  <a:srgbClr val="EB332C"/>
                </a:solidFill>
                <a:latin typeface="Source Sans Pro"/>
                <a:cs typeface="Source Sans Pro"/>
              </a:rPr>
              <a:t>Cluster 1 </a:t>
            </a:r>
            <a:r>
              <a:rPr lang="en-US" sz="8000" dirty="0">
                <a:solidFill>
                  <a:srgbClr val="FF0000"/>
                </a:solidFill>
                <a:latin typeface="Source Sans Pro"/>
                <a:cs typeface="Source Sans Pro"/>
              </a:rPr>
              <a:t>●</a:t>
            </a:r>
            <a:r>
              <a:rPr lang="en-US" sz="4400" dirty="0">
                <a:latin typeface="Source Sans Pro"/>
                <a:cs typeface="Source Sans Pro"/>
              </a:rPr>
              <a:t> shows districts with high penetration rate for bubble tea shops and presence of shopping malls.</a:t>
            </a:r>
          </a:p>
          <a:p>
            <a:pPr lvl="1" algn="l">
              <a:lnSpc>
                <a:spcPct val="110000"/>
              </a:lnSpc>
            </a:pPr>
            <a:r>
              <a:rPr lang="en-US" sz="4400" dirty="0">
                <a:solidFill>
                  <a:srgbClr val="7030A0"/>
                </a:solidFill>
                <a:latin typeface="Source Sans Pro"/>
                <a:cs typeface="Source Sans Pro"/>
              </a:rPr>
              <a:t>Cluster 2 </a:t>
            </a:r>
            <a:r>
              <a:rPr lang="en-US" sz="8000" dirty="0">
                <a:solidFill>
                  <a:srgbClr val="7030A0"/>
                </a:solidFill>
                <a:latin typeface="Source Sans Pro"/>
                <a:cs typeface="Source Sans Pro"/>
              </a:rPr>
              <a:t>●</a:t>
            </a:r>
            <a:r>
              <a:rPr lang="en-US" sz="4400" dirty="0">
                <a:latin typeface="Source Sans Pro"/>
                <a:cs typeface="Source Sans Pro"/>
              </a:rPr>
              <a:t> contains districts with presence of shopping malls and almost no (except for Jurong East) presence of bubble tea shops.</a:t>
            </a:r>
          </a:p>
          <a:p>
            <a:pPr lvl="1" algn="just">
              <a:lnSpc>
                <a:spcPct val="110000"/>
              </a:lnSpc>
            </a:pPr>
            <a:r>
              <a:rPr lang="en-US" sz="4400" dirty="0">
                <a:solidFill>
                  <a:srgbClr val="92D050"/>
                </a:solidFill>
                <a:latin typeface="Source Sans Pro"/>
                <a:cs typeface="Source Sans Pro"/>
              </a:rPr>
              <a:t>Cluster 3 </a:t>
            </a:r>
            <a:r>
              <a:rPr lang="en-US" sz="8000" dirty="0">
                <a:solidFill>
                  <a:srgbClr val="92D050"/>
                </a:solidFill>
                <a:latin typeface="Source Sans Pro"/>
                <a:cs typeface="Source Sans Pro"/>
              </a:rPr>
              <a:t>●</a:t>
            </a:r>
            <a:r>
              <a:rPr lang="en-US" sz="4400" dirty="0">
                <a:latin typeface="Source Sans Pro"/>
                <a:cs typeface="Source Sans Pro"/>
              </a:rPr>
              <a:t> has the districts that have no or low presence of bubble tea shops. These districts are also </a:t>
            </a:r>
            <a:r>
              <a:rPr lang="en-US" sz="4400" dirty="0" err="1">
                <a:latin typeface="Source Sans Pro"/>
                <a:cs typeface="Source Sans Pro"/>
              </a:rPr>
              <a:t>characterised</a:t>
            </a:r>
            <a:r>
              <a:rPr lang="en-US" sz="4400" dirty="0">
                <a:latin typeface="Source Sans Pro"/>
                <a:cs typeface="Source Sans Pro"/>
              </a:rPr>
              <a:t> by no or few shopping malls.</a:t>
            </a:r>
          </a:p>
          <a:p>
            <a:pPr lvl="1" algn="just">
              <a:lnSpc>
                <a:spcPct val="110000"/>
              </a:lnSpc>
            </a:pPr>
            <a:r>
              <a:rPr lang="en-US" sz="4400" dirty="0">
                <a:latin typeface="Source Sans Pro"/>
                <a:cs typeface="Source Sans Pro"/>
              </a:rPr>
              <a:t>     </a:t>
            </a: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Source Sans Pro"/>
                <a:cs typeface="Source Sans Pro"/>
              </a:rPr>
              <a:t>Sengkang, Woodlands </a:t>
            </a:r>
            <a:r>
              <a:rPr lang="en-US" sz="4400" dirty="0">
                <a:latin typeface="Source Sans Pro"/>
                <a:cs typeface="Source Sans Pro"/>
              </a:rPr>
              <a:t>&amp; </a:t>
            </a:r>
            <a:r>
              <a:rPr lang="en-US" sz="4400" dirty="0" err="1">
                <a:solidFill>
                  <a:schemeClr val="accent4">
                    <a:lumMod val="50000"/>
                  </a:schemeClr>
                </a:solidFill>
                <a:latin typeface="Source Sans Pro"/>
                <a:cs typeface="Source Sans Pro"/>
              </a:rPr>
              <a:t>Hougang</a:t>
            </a:r>
            <a:r>
              <a:rPr lang="en-US" sz="4400" dirty="0">
                <a:latin typeface="Source Sans Pro"/>
                <a:cs typeface="Source Sans Pro"/>
              </a:rPr>
              <a:t> have the highest population density in preferred </a:t>
            </a:r>
            <a:r>
              <a:rPr lang="en-US" sz="4400" dirty="0">
                <a:solidFill>
                  <a:srgbClr val="7030A0"/>
                </a:solidFill>
                <a:latin typeface="Source Sans Pro"/>
                <a:cs typeface="Source Sans Pro"/>
              </a:rPr>
              <a:t>Cluster 2</a:t>
            </a:r>
          </a:p>
          <a:p>
            <a:pPr lvl="1" algn="just">
              <a:lnSpc>
                <a:spcPct val="110000"/>
              </a:lnSpc>
            </a:pPr>
            <a:endParaRPr lang="en-US" sz="4400" dirty="0">
              <a:latin typeface="Source Sans Pro"/>
              <a:cs typeface="Source Sans Pro"/>
            </a:endParaRPr>
          </a:p>
          <a:p>
            <a:pPr lvl="1" algn="just">
              <a:lnSpc>
                <a:spcPct val="110000"/>
              </a:lnSpc>
            </a:pPr>
            <a:endParaRPr lang="en-US" sz="4400" dirty="0">
              <a:latin typeface="Source Sans Pro"/>
              <a:cs typeface="Source Sans Pro"/>
            </a:endParaRPr>
          </a:p>
          <a:p>
            <a:pPr algn="just">
              <a:lnSpc>
                <a:spcPct val="110000"/>
              </a:lnSpc>
            </a:pPr>
            <a:endParaRPr lang="en-US" sz="4400" dirty="0">
              <a:latin typeface="Source Sans Pro"/>
              <a:cs typeface="Source Sans Pro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307387" y="640080"/>
            <a:ext cx="5972345" cy="838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b="1" dirty="0">
                <a:latin typeface="Source Sans Pro ExtraLight"/>
                <a:cs typeface="Source Sans Pro ExtraLight"/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6AFE63-B5ED-4B24-BF40-4EE7C36E78F2}"/>
              </a:ext>
            </a:extLst>
          </p:cNvPr>
          <p:cNvPicPr/>
          <p:nvPr/>
        </p:nvPicPr>
        <p:blipFill rotWithShape="1">
          <a:blip r:embed="rId2"/>
          <a:srcRect l="29249" t="33913" r="20816" b="23949"/>
          <a:stretch/>
        </p:blipFill>
        <p:spPr bwMode="auto">
          <a:xfrm>
            <a:off x="-113712" y="1979022"/>
            <a:ext cx="11996706" cy="63267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C7F25-3906-4C53-A875-90620302FC78}"/>
              </a:ext>
            </a:extLst>
          </p:cNvPr>
          <p:cNvPicPr/>
          <p:nvPr/>
        </p:nvPicPr>
        <p:blipFill rotWithShape="1">
          <a:blip r:embed="rId3"/>
          <a:srcRect l="12962" t="48396" r="41170" b="10654"/>
          <a:stretch/>
        </p:blipFill>
        <p:spPr bwMode="auto">
          <a:xfrm>
            <a:off x="763588" y="8415244"/>
            <a:ext cx="9440795" cy="52680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Freeform 29">
            <a:extLst>
              <a:ext uri="{FF2B5EF4-FFF2-40B4-BE49-F238E27FC236}">
                <a16:creationId xmlns:a16="http://schemas.microsoft.com/office/drawing/2014/main" id="{D1F78454-3198-43E1-86D5-C7CFED5F3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2940" y="5010073"/>
            <a:ext cx="882483" cy="917432"/>
          </a:xfrm>
          <a:custGeom>
            <a:avLst/>
            <a:gdLst>
              <a:gd name="T0" fmla="*/ 248 w 444"/>
              <a:gd name="T1" fmla="*/ 337 h 462"/>
              <a:gd name="T2" fmla="*/ 248 w 444"/>
              <a:gd name="T3" fmla="*/ 337 h 462"/>
              <a:gd name="T4" fmla="*/ 320 w 444"/>
              <a:gd name="T5" fmla="*/ 257 h 462"/>
              <a:gd name="T6" fmla="*/ 443 w 444"/>
              <a:gd name="T7" fmla="*/ 71 h 462"/>
              <a:gd name="T8" fmla="*/ 426 w 444"/>
              <a:gd name="T9" fmla="*/ 53 h 462"/>
              <a:gd name="T10" fmla="*/ 346 w 444"/>
              <a:gd name="T11" fmla="*/ 53 h 462"/>
              <a:gd name="T12" fmla="*/ 222 w 444"/>
              <a:gd name="T13" fmla="*/ 0 h 462"/>
              <a:gd name="T14" fmla="*/ 98 w 444"/>
              <a:gd name="T15" fmla="*/ 53 h 462"/>
              <a:gd name="T16" fmla="*/ 18 w 444"/>
              <a:gd name="T17" fmla="*/ 53 h 462"/>
              <a:gd name="T18" fmla="*/ 0 w 444"/>
              <a:gd name="T19" fmla="*/ 71 h 462"/>
              <a:gd name="T20" fmla="*/ 124 w 444"/>
              <a:gd name="T21" fmla="*/ 257 h 462"/>
              <a:gd name="T22" fmla="*/ 195 w 444"/>
              <a:gd name="T23" fmla="*/ 337 h 462"/>
              <a:gd name="T24" fmla="*/ 195 w 444"/>
              <a:gd name="T25" fmla="*/ 372 h 462"/>
              <a:gd name="T26" fmla="*/ 107 w 444"/>
              <a:gd name="T27" fmla="*/ 416 h 462"/>
              <a:gd name="T28" fmla="*/ 222 w 444"/>
              <a:gd name="T29" fmla="*/ 461 h 462"/>
              <a:gd name="T30" fmla="*/ 328 w 444"/>
              <a:gd name="T31" fmla="*/ 416 h 462"/>
              <a:gd name="T32" fmla="*/ 248 w 444"/>
              <a:gd name="T33" fmla="*/ 372 h 462"/>
              <a:gd name="T34" fmla="*/ 248 w 444"/>
              <a:gd name="T35" fmla="*/ 337 h 462"/>
              <a:gd name="T36" fmla="*/ 320 w 444"/>
              <a:gd name="T37" fmla="*/ 212 h 462"/>
              <a:gd name="T38" fmla="*/ 320 w 444"/>
              <a:gd name="T39" fmla="*/ 212 h 462"/>
              <a:gd name="T40" fmla="*/ 346 w 444"/>
              <a:gd name="T41" fmla="*/ 89 h 462"/>
              <a:gd name="T42" fmla="*/ 408 w 444"/>
              <a:gd name="T43" fmla="*/ 89 h 462"/>
              <a:gd name="T44" fmla="*/ 320 w 444"/>
              <a:gd name="T45" fmla="*/ 212 h 462"/>
              <a:gd name="T46" fmla="*/ 222 w 444"/>
              <a:gd name="T47" fmla="*/ 36 h 462"/>
              <a:gd name="T48" fmla="*/ 222 w 444"/>
              <a:gd name="T49" fmla="*/ 36 h 462"/>
              <a:gd name="T50" fmla="*/ 320 w 444"/>
              <a:gd name="T51" fmla="*/ 71 h 462"/>
              <a:gd name="T52" fmla="*/ 222 w 444"/>
              <a:gd name="T53" fmla="*/ 115 h 462"/>
              <a:gd name="T54" fmla="*/ 124 w 444"/>
              <a:gd name="T55" fmla="*/ 71 h 462"/>
              <a:gd name="T56" fmla="*/ 222 w 444"/>
              <a:gd name="T57" fmla="*/ 36 h 462"/>
              <a:gd name="T58" fmla="*/ 36 w 444"/>
              <a:gd name="T59" fmla="*/ 89 h 462"/>
              <a:gd name="T60" fmla="*/ 36 w 444"/>
              <a:gd name="T61" fmla="*/ 89 h 462"/>
              <a:gd name="T62" fmla="*/ 98 w 444"/>
              <a:gd name="T63" fmla="*/ 89 h 462"/>
              <a:gd name="T64" fmla="*/ 124 w 444"/>
              <a:gd name="T65" fmla="*/ 212 h 462"/>
              <a:gd name="T66" fmla="*/ 36 w 444"/>
              <a:gd name="T67" fmla="*/ 89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solidFill>
                <a:schemeClr val="accent4"/>
              </a:solidFill>
            </a:endParaRPr>
          </a:p>
        </p:txBody>
      </p:sp>
      <p:sp>
        <p:nvSpPr>
          <p:cNvPr id="31" name="Freeform 26">
            <a:extLst>
              <a:ext uri="{FF2B5EF4-FFF2-40B4-BE49-F238E27FC236}">
                <a16:creationId xmlns:a16="http://schemas.microsoft.com/office/drawing/2014/main" id="{090E3828-BFA1-4B4B-9547-7B133E5F0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3753" y="11112429"/>
            <a:ext cx="2179461" cy="1119726"/>
          </a:xfrm>
          <a:custGeom>
            <a:avLst/>
            <a:gdLst>
              <a:gd name="T0" fmla="*/ 363 w 479"/>
              <a:gd name="T1" fmla="*/ 247 h 248"/>
              <a:gd name="T2" fmla="*/ 363 w 479"/>
              <a:gd name="T3" fmla="*/ 168 h 248"/>
              <a:gd name="T4" fmla="*/ 0 w 479"/>
              <a:gd name="T5" fmla="*/ 168 h 248"/>
              <a:gd name="T6" fmla="*/ 0 w 479"/>
              <a:gd name="T7" fmla="*/ 79 h 248"/>
              <a:gd name="T8" fmla="*/ 363 w 479"/>
              <a:gd name="T9" fmla="*/ 79 h 248"/>
              <a:gd name="T10" fmla="*/ 363 w 479"/>
              <a:gd name="T11" fmla="*/ 0 h 248"/>
              <a:gd name="T12" fmla="*/ 478 w 479"/>
              <a:gd name="T13" fmla="*/ 124 h 248"/>
              <a:gd name="T14" fmla="*/ 363 w 479"/>
              <a:gd name="T15" fmla="*/ 247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9" h="248">
                <a:moveTo>
                  <a:pt x="363" y="247"/>
                </a:moveTo>
                <a:lnTo>
                  <a:pt x="363" y="168"/>
                </a:lnTo>
                <a:lnTo>
                  <a:pt x="0" y="168"/>
                </a:lnTo>
                <a:lnTo>
                  <a:pt x="0" y="79"/>
                </a:lnTo>
                <a:lnTo>
                  <a:pt x="363" y="79"/>
                </a:lnTo>
                <a:lnTo>
                  <a:pt x="363" y="0"/>
                </a:lnTo>
                <a:lnTo>
                  <a:pt x="478" y="124"/>
                </a:lnTo>
                <a:lnTo>
                  <a:pt x="363" y="247"/>
                </a:ln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5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2057400"/>
            <a:ext cx="22402800" cy="6923088"/>
          </a:xfrm>
        </p:spPr>
        <p:txBody>
          <a:bodyPr wrap="square">
            <a:spAutoFit/>
          </a:bodyPr>
          <a:lstStyle/>
          <a:p>
            <a:pPr marL="1658944" lvl="1" indent="-5715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Source Sans Pro"/>
              </a:rPr>
              <a:t>Cluster 1 has the highest saturation of bubble tea shops housed within shopping malls. Intense competition will be expected in these districts.</a:t>
            </a:r>
          </a:p>
          <a:p>
            <a:pPr marL="1658944" lvl="1" indent="-5715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Source Sans Pro"/>
              </a:rPr>
              <a:t>Cluster 2 &amp; 3 has low presence of bubble tea shop in the districts. The difference in the profiles is that Cluster 2 has the shopping malls whereas Cluster 3 has no or low presence of shopping malls. The client's preference is to setup a bubble tea shop in a high-traffic shopping mall so Cluster 3 will not be suitable.</a:t>
            </a:r>
          </a:p>
          <a:p>
            <a:pPr marL="571500" indent="-571500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en-US" sz="4400" dirty="0">
              <a:latin typeface="Source Sans Pro"/>
              <a:cs typeface="Source Sans Pro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307387" y="640080"/>
            <a:ext cx="5972345" cy="838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b="1" dirty="0">
                <a:latin typeface="Source Sans Pro ExtraLight"/>
                <a:cs typeface="Source Sans Pro ExtraLight"/>
              </a:rPr>
              <a:t>DISCUSSION</a:t>
            </a:r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95FFED07-15ED-46F9-B337-7BB34FD21271}"/>
              </a:ext>
            </a:extLst>
          </p:cNvPr>
          <p:cNvSpPr/>
          <p:nvPr/>
        </p:nvSpPr>
        <p:spPr>
          <a:xfrm>
            <a:off x="2439987" y="8666819"/>
            <a:ext cx="20193000" cy="4509524"/>
          </a:xfrm>
          <a:prstGeom prst="roundRect">
            <a:avLst>
              <a:gd name="adj" fmla="val 726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algn="ctr"/>
            <a:endParaRPr lang="bg-B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889A43-93EF-4A3A-B1B1-BF49BEABD35A}"/>
              </a:ext>
            </a:extLst>
          </p:cNvPr>
          <p:cNvSpPr/>
          <p:nvPr/>
        </p:nvSpPr>
        <p:spPr>
          <a:xfrm>
            <a:off x="4022424" y="9260333"/>
            <a:ext cx="17602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Districts in Cluster 2 will be the most suitable to setup a bubble tea shop within an existing shopping mall.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Sengkang, Woodlands or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Hougang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has the highest population density, being away from the Central District will be affordable in rental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F28B41-88D1-459B-B154-01EBC113CFC8}"/>
              </a:ext>
            </a:extLst>
          </p:cNvPr>
          <p:cNvSpPr/>
          <p:nvPr/>
        </p:nvSpPr>
        <p:spPr>
          <a:xfrm>
            <a:off x="1342564" y="8163053"/>
            <a:ext cx="2194846" cy="2194560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JM" sz="4300" dirty="0">
              <a:solidFill>
                <a:schemeClr val="tx1">
                  <a:lumMod val="75000"/>
                  <a:lumOff val="25000"/>
                </a:schemeClr>
              </a:solidFill>
              <a:latin typeface="Source Sans Pro ExtraLight"/>
            </a:endParaRPr>
          </a:p>
        </p:txBody>
      </p:sp>
      <p:sp>
        <p:nvSpPr>
          <p:cNvPr id="14" name="AutoShape 19">
            <a:extLst>
              <a:ext uri="{FF2B5EF4-FFF2-40B4-BE49-F238E27FC236}">
                <a16:creationId xmlns:a16="http://schemas.microsoft.com/office/drawing/2014/main" id="{2A6BAA55-3D71-4CDF-BBD3-3D2E669A3DE4}"/>
              </a:ext>
            </a:extLst>
          </p:cNvPr>
          <p:cNvSpPr>
            <a:spLocks/>
          </p:cNvSpPr>
          <p:nvPr/>
        </p:nvSpPr>
        <p:spPr bwMode="auto">
          <a:xfrm>
            <a:off x="1827578" y="8666819"/>
            <a:ext cx="1155862" cy="1024640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defTabSz="342900">
              <a:defRPr/>
            </a:pPr>
            <a:endParaRPr lang="es-ES" sz="22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61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2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20"/>
          <p:cNvSpPr txBox="1">
            <a:spLocks/>
          </p:cNvSpPr>
          <p:nvPr/>
        </p:nvSpPr>
        <p:spPr>
          <a:xfrm>
            <a:off x="2668587" y="3480832"/>
            <a:ext cx="9220200" cy="7339568"/>
          </a:xfrm>
          <a:prstGeom prst="rect">
            <a:avLst/>
          </a:prstGeom>
        </p:spPr>
        <p:txBody>
          <a:bodyPr vert="horz" wrap="square" lIns="91440" tIns="0" rIns="9144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4800" dirty="0">
                <a:solidFill>
                  <a:schemeClr val="bg2"/>
                </a:solidFill>
                <a:latin typeface="Source Sans Pro"/>
                <a:cs typeface="Source Sans Pro"/>
              </a:rPr>
              <a:t>The Business Question is Answered.</a:t>
            </a:r>
          </a:p>
          <a:p>
            <a:pPr marL="685800" indent="-685800" algn="l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2"/>
                </a:solidFill>
                <a:latin typeface="Source Sans Pro"/>
                <a:cs typeface="Source Sans Pro"/>
              </a:rPr>
              <a:t>The districts of Sengkang, Woodlands &amp; </a:t>
            </a:r>
            <a:r>
              <a:rPr lang="en-US" sz="4800" dirty="0" err="1">
                <a:solidFill>
                  <a:schemeClr val="bg2"/>
                </a:solidFill>
                <a:latin typeface="Source Sans Pro"/>
                <a:cs typeface="Source Sans Pro"/>
              </a:rPr>
              <a:t>Hougang</a:t>
            </a:r>
            <a:r>
              <a:rPr lang="en-US" sz="4800" dirty="0">
                <a:solidFill>
                  <a:schemeClr val="bg2"/>
                </a:solidFill>
                <a:latin typeface="Source Sans Pro"/>
                <a:cs typeface="Source Sans Pro"/>
              </a:rPr>
              <a:t> in Cluster 2 are preferred location to setup a Bubble Tea Shop due to low or no competition.</a:t>
            </a:r>
          </a:p>
          <a:p>
            <a:pPr marL="685800" indent="-685800" algn="l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2"/>
                </a:solidFill>
                <a:latin typeface="Source Sans Pro"/>
                <a:cs typeface="Source Sans Pro"/>
              </a:rPr>
              <a:t>Findings based on data evidence</a:t>
            </a:r>
          </a:p>
        </p:txBody>
      </p:sp>
      <p:sp>
        <p:nvSpPr>
          <p:cNvPr id="58" name="Title 20"/>
          <p:cNvSpPr txBox="1">
            <a:spLocks/>
          </p:cNvSpPr>
          <p:nvPr/>
        </p:nvSpPr>
        <p:spPr>
          <a:xfrm>
            <a:off x="13717586" y="3357990"/>
            <a:ext cx="10669589" cy="8863965"/>
          </a:xfrm>
          <a:prstGeom prst="rect">
            <a:avLst/>
          </a:prstGeom>
        </p:spPr>
        <p:txBody>
          <a:bodyPr vert="horz" wrap="square" lIns="91440" tIns="0" rIns="9144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4800" dirty="0">
                <a:solidFill>
                  <a:schemeClr val="bg2"/>
                </a:solidFill>
                <a:latin typeface="Source Sans Pro"/>
                <a:cs typeface="Source Sans Pro"/>
              </a:rPr>
              <a:t>Data science techniques used in arriving at conclusion:.</a:t>
            </a:r>
          </a:p>
          <a:p>
            <a:pPr marL="685800" indent="-685800" algn="l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2"/>
                </a:solidFill>
                <a:latin typeface="Source Sans Pro"/>
                <a:cs typeface="Source Sans Pro"/>
              </a:rPr>
              <a:t>Scraping of data from the internet</a:t>
            </a:r>
          </a:p>
          <a:p>
            <a:pPr marL="685800" indent="-685800" algn="l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2"/>
                </a:solidFill>
                <a:latin typeface="Source Sans Pro"/>
                <a:cs typeface="Source Sans Pro"/>
              </a:rPr>
              <a:t>Data Wrangling to prepare data</a:t>
            </a:r>
          </a:p>
          <a:p>
            <a:pPr marL="685800" indent="-685800" algn="l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2"/>
                </a:solidFill>
                <a:latin typeface="Source Sans Pro"/>
                <a:cs typeface="Source Sans Pro"/>
              </a:rPr>
              <a:t>Using Foursquare API to gather venue information</a:t>
            </a:r>
          </a:p>
          <a:p>
            <a:pPr marL="685800" indent="-685800" algn="l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2"/>
                </a:solidFill>
                <a:latin typeface="Source Sans Pro"/>
                <a:cs typeface="Source Sans Pro"/>
              </a:rPr>
              <a:t>Mapping using Folium</a:t>
            </a:r>
          </a:p>
          <a:p>
            <a:pPr marL="685800" indent="-685800" algn="l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2"/>
                </a:solidFill>
                <a:latin typeface="Source Sans Pro"/>
                <a:cs typeface="Source Sans Pro"/>
              </a:rPr>
              <a:t>Applying K-means clustering to group similar districts Plotting bar chart to </a:t>
            </a:r>
            <a:r>
              <a:rPr lang="en-US" sz="4800" dirty="0" err="1">
                <a:solidFill>
                  <a:schemeClr val="bg2"/>
                </a:solidFill>
                <a:latin typeface="Source Sans Pro"/>
                <a:cs typeface="Source Sans Pro"/>
              </a:rPr>
              <a:t>visualise</a:t>
            </a:r>
            <a:r>
              <a:rPr lang="en-US" sz="4800" dirty="0">
                <a:solidFill>
                  <a:schemeClr val="bg2"/>
                </a:solidFill>
                <a:latin typeface="Source Sans Pro"/>
                <a:cs typeface="Source Sans Pro"/>
              </a:rPr>
              <a:t> population density</a:t>
            </a:r>
          </a:p>
          <a:p>
            <a:pPr algn="l"/>
            <a:endParaRPr lang="en-US" sz="4800" dirty="0">
              <a:solidFill>
                <a:schemeClr val="bg2"/>
              </a:solidFill>
              <a:latin typeface="Source Sans Pro"/>
              <a:cs typeface="Source Sans Pro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A03907B-C2B0-485A-9A9F-A46FF5093E2F}"/>
              </a:ext>
            </a:extLst>
          </p:cNvPr>
          <p:cNvSpPr>
            <a:spLocks/>
          </p:cNvSpPr>
          <p:nvPr/>
        </p:nvSpPr>
        <p:spPr bwMode="auto">
          <a:xfrm>
            <a:off x="11171833" y="2037411"/>
            <a:ext cx="2565734" cy="2565400"/>
          </a:xfrm>
          <a:prstGeom prst="diamond">
            <a:avLst/>
          </a:prstGeom>
          <a:solidFill>
            <a:schemeClr val="accent4">
              <a:alpha val="89803"/>
            </a:schemeClr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 dirty="0"/>
          </a:p>
        </p:txBody>
      </p:sp>
      <p:sp>
        <p:nvSpPr>
          <p:cNvPr id="19" name="AutoShape 5">
            <a:extLst>
              <a:ext uri="{FF2B5EF4-FFF2-40B4-BE49-F238E27FC236}">
                <a16:creationId xmlns:a16="http://schemas.microsoft.com/office/drawing/2014/main" id="{E61A5B0F-5A7D-40C2-9089-A61CFCE55748}"/>
              </a:ext>
            </a:extLst>
          </p:cNvPr>
          <p:cNvSpPr>
            <a:spLocks/>
          </p:cNvSpPr>
          <p:nvPr/>
        </p:nvSpPr>
        <p:spPr bwMode="auto">
          <a:xfrm>
            <a:off x="364308" y="2198132"/>
            <a:ext cx="2565734" cy="2565400"/>
          </a:xfrm>
          <a:prstGeom prst="diamond">
            <a:avLst/>
          </a:prstGeom>
          <a:solidFill>
            <a:schemeClr val="accent1">
              <a:alpha val="89803"/>
            </a:schemeClr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 dirty="0"/>
          </a:p>
        </p:txBody>
      </p:sp>
      <p:sp>
        <p:nvSpPr>
          <p:cNvPr id="20" name="AutoShape 12">
            <a:extLst>
              <a:ext uri="{FF2B5EF4-FFF2-40B4-BE49-F238E27FC236}">
                <a16:creationId xmlns:a16="http://schemas.microsoft.com/office/drawing/2014/main" id="{007A2999-7F86-4755-909F-6B8EBDA7BADA}"/>
              </a:ext>
            </a:extLst>
          </p:cNvPr>
          <p:cNvSpPr>
            <a:spLocks/>
          </p:cNvSpPr>
          <p:nvPr/>
        </p:nvSpPr>
        <p:spPr bwMode="auto">
          <a:xfrm>
            <a:off x="11862610" y="2679883"/>
            <a:ext cx="1164200" cy="1280456"/>
          </a:xfrm>
          <a:custGeom>
            <a:avLst/>
            <a:gdLst>
              <a:gd name="T0" fmla="+- 0 10802 114"/>
              <a:gd name="T1" fmla="*/ T0 w 21376"/>
              <a:gd name="T2" fmla="*/ 10800 h 21600"/>
              <a:gd name="T3" fmla="+- 0 10802 114"/>
              <a:gd name="T4" fmla="*/ T3 w 21376"/>
              <a:gd name="T5" fmla="*/ 10800 h 21600"/>
              <a:gd name="T6" fmla="+- 0 10802 114"/>
              <a:gd name="T7" fmla="*/ T6 w 21376"/>
              <a:gd name="T8" fmla="*/ 10800 h 21600"/>
              <a:gd name="T9" fmla="+- 0 10802 114"/>
              <a:gd name="T10" fmla="*/ T9 w 2137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6" h="21600">
                <a:moveTo>
                  <a:pt x="21036" y="18604"/>
                </a:moveTo>
                <a:cubicBezTo>
                  <a:pt x="21454" y="19261"/>
                  <a:pt x="21486" y="19922"/>
                  <a:pt x="21134" y="20586"/>
                </a:cubicBezTo>
                <a:cubicBezTo>
                  <a:pt x="20969" y="20915"/>
                  <a:pt x="20731" y="21168"/>
                  <a:pt x="20427" y="21338"/>
                </a:cubicBezTo>
                <a:cubicBezTo>
                  <a:pt x="20122" y="21514"/>
                  <a:pt x="19797" y="21599"/>
                  <a:pt x="19455" y="21599"/>
                </a:cubicBezTo>
                <a:lnTo>
                  <a:pt x="1928" y="21599"/>
                </a:lnTo>
                <a:cubicBezTo>
                  <a:pt x="1585" y="21599"/>
                  <a:pt x="1263" y="21514"/>
                  <a:pt x="965" y="21338"/>
                </a:cubicBezTo>
                <a:cubicBezTo>
                  <a:pt x="663" y="21168"/>
                  <a:pt x="425" y="20915"/>
                  <a:pt x="248" y="20586"/>
                </a:cubicBezTo>
                <a:cubicBezTo>
                  <a:pt x="-114" y="19914"/>
                  <a:pt x="-80" y="19250"/>
                  <a:pt x="344" y="18604"/>
                </a:cubicBezTo>
                <a:lnTo>
                  <a:pt x="7509" y="7313"/>
                </a:lnTo>
                <a:lnTo>
                  <a:pt x="7509" y="2167"/>
                </a:lnTo>
                <a:lnTo>
                  <a:pt x="6427" y="2167"/>
                </a:lnTo>
                <a:cubicBezTo>
                  <a:pt x="6122" y="2167"/>
                  <a:pt x="5870" y="2061"/>
                  <a:pt x="5670" y="1850"/>
                </a:cubicBezTo>
                <a:cubicBezTo>
                  <a:pt x="5473" y="1638"/>
                  <a:pt x="5371" y="1380"/>
                  <a:pt x="5371" y="1072"/>
                </a:cubicBezTo>
                <a:cubicBezTo>
                  <a:pt x="5371" y="778"/>
                  <a:pt x="5473" y="528"/>
                  <a:pt x="5670" y="320"/>
                </a:cubicBezTo>
                <a:cubicBezTo>
                  <a:pt x="5870" y="108"/>
                  <a:pt x="6122" y="0"/>
                  <a:pt x="6427" y="0"/>
                </a:cubicBezTo>
                <a:lnTo>
                  <a:pt x="14953" y="0"/>
                </a:lnTo>
                <a:cubicBezTo>
                  <a:pt x="15260" y="0"/>
                  <a:pt x="15515" y="108"/>
                  <a:pt x="15724" y="320"/>
                </a:cubicBezTo>
                <a:cubicBezTo>
                  <a:pt x="15933" y="528"/>
                  <a:pt x="16038" y="778"/>
                  <a:pt x="16038" y="1072"/>
                </a:cubicBezTo>
                <a:cubicBezTo>
                  <a:pt x="16038" y="1380"/>
                  <a:pt x="15933" y="1638"/>
                  <a:pt x="15724" y="1850"/>
                </a:cubicBezTo>
                <a:cubicBezTo>
                  <a:pt x="15515" y="2061"/>
                  <a:pt x="15260" y="2167"/>
                  <a:pt x="14953" y="2167"/>
                </a:cubicBezTo>
                <a:lnTo>
                  <a:pt x="13900" y="2167"/>
                </a:lnTo>
                <a:lnTo>
                  <a:pt x="13900" y="7339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3" y="7974"/>
                </a:lnTo>
                <a:lnTo>
                  <a:pt x="11773" y="2167"/>
                </a:lnTo>
                <a:lnTo>
                  <a:pt x="9635" y="2167"/>
                </a:lnTo>
                <a:lnTo>
                  <a:pt x="9635" y="7947"/>
                </a:lnTo>
                <a:lnTo>
                  <a:pt x="5261" y="148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603" tIns="101603" rIns="101603" bIns="101603" anchor="ctr"/>
          <a:lstStyle/>
          <a:p>
            <a:pPr defTabSz="914424">
              <a:defRPr/>
            </a:pPr>
            <a:endParaRPr lang="es-ES" sz="58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2" name="Freeform 325">
            <a:extLst>
              <a:ext uri="{FF2B5EF4-FFF2-40B4-BE49-F238E27FC236}">
                <a16:creationId xmlns:a16="http://schemas.microsoft.com/office/drawing/2014/main" id="{A6050E6C-5121-43EB-919D-61015F436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966" y="2771307"/>
            <a:ext cx="1054417" cy="1419050"/>
          </a:xfrm>
          <a:custGeom>
            <a:avLst/>
            <a:gdLst>
              <a:gd name="T0" fmla="*/ 694 w 1046"/>
              <a:gd name="T1" fmla="*/ 1053 h 1405"/>
              <a:gd name="T2" fmla="*/ 176 w 1046"/>
              <a:gd name="T3" fmla="*/ 526 h 1405"/>
              <a:gd name="T4" fmla="*/ 870 w 1046"/>
              <a:gd name="T5" fmla="*/ 526 h 1405"/>
              <a:gd name="T6" fmla="*/ 393 w 1046"/>
              <a:gd name="T7" fmla="*/ 1229 h 1405"/>
              <a:gd name="T8" fmla="*/ 393 w 1046"/>
              <a:gd name="T9" fmla="*/ 1321 h 1405"/>
              <a:gd name="T10" fmla="*/ 519 w 1046"/>
              <a:gd name="T11" fmla="*/ 1404 h 1405"/>
              <a:gd name="T12" fmla="*/ 652 w 1046"/>
              <a:gd name="T13" fmla="*/ 1321 h 1405"/>
              <a:gd name="T14" fmla="*/ 652 w 1046"/>
              <a:gd name="T15" fmla="*/ 1229 h 1405"/>
              <a:gd name="T16" fmla="*/ 393 w 1046"/>
              <a:gd name="T17" fmla="*/ 1095 h 1405"/>
              <a:gd name="T18" fmla="*/ 393 w 1046"/>
              <a:gd name="T19" fmla="*/ 1187 h 1405"/>
              <a:gd name="T20" fmla="*/ 694 w 1046"/>
              <a:gd name="T21" fmla="*/ 1145 h 1405"/>
              <a:gd name="T22" fmla="*/ 42 w 1046"/>
              <a:gd name="T23" fmla="*/ 301 h 1405"/>
              <a:gd name="T24" fmla="*/ 168 w 1046"/>
              <a:gd name="T25" fmla="*/ 275 h 1405"/>
              <a:gd name="T26" fmla="*/ 42 w 1046"/>
              <a:gd name="T27" fmla="*/ 301 h 1405"/>
              <a:gd name="T28" fmla="*/ 569 w 1046"/>
              <a:gd name="T29" fmla="*/ 0 h 1405"/>
              <a:gd name="T30" fmla="*/ 477 w 1046"/>
              <a:gd name="T31" fmla="*/ 92 h 1405"/>
              <a:gd name="T32" fmla="*/ 569 w 1046"/>
              <a:gd name="T33" fmla="*/ 92 h 1405"/>
              <a:gd name="T34" fmla="*/ 301 w 1046"/>
              <a:gd name="T35" fmla="*/ 50 h 1405"/>
              <a:gd name="T36" fmla="*/ 268 w 1046"/>
              <a:gd name="T37" fmla="*/ 175 h 1405"/>
              <a:gd name="T38" fmla="*/ 1004 w 1046"/>
              <a:gd name="T39" fmla="*/ 301 h 1405"/>
              <a:gd name="T40" fmla="*/ 878 w 1046"/>
              <a:gd name="T41" fmla="*/ 275 h 1405"/>
              <a:gd name="T42" fmla="*/ 1004 w 1046"/>
              <a:gd name="T43" fmla="*/ 301 h 1405"/>
              <a:gd name="T44" fmla="*/ 744 w 1046"/>
              <a:gd name="T45" fmla="*/ 50 h 1405"/>
              <a:gd name="T46" fmla="*/ 778 w 1046"/>
              <a:gd name="T47" fmla="*/ 175 h 1405"/>
              <a:gd name="T48" fmla="*/ 84 w 1046"/>
              <a:gd name="T49" fmla="*/ 526 h 1405"/>
              <a:gd name="T50" fmla="*/ 0 w 1046"/>
              <a:gd name="T51" fmla="*/ 485 h 1405"/>
              <a:gd name="T52" fmla="*/ 92 w 1046"/>
              <a:gd name="T53" fmla="*/ 568 h 1405"/>
              <a:gd name="T54" fmla="*/ 953 w 1046"/>
              <a:gd name="T55" fmla="*/ 485 h 1405"/>
              <a:gd name="T56" fmla="*/ 953 w 1046"/>
              <a:gd name="T57" fmla="*/ 568 h 1405"/>
              <a:gd name="T58" fmla="*/ 1045 w 1046"/>
              <a:gd name="T59" fmla="*/ 485 h 1405"/>
              <a:gd name="T60" fmla="*/ 886 w 1046"/>
              <a:gd name="T61" fmla="*/ 786 h 1405"/>
              <a:gd name="T62" fmla="*/ 1004 w 1046"/>
              <a:gd name="T63" fmla="*/ 752 h 1405"/>
              <a:gd name="T64" fmla="*/ 886 w 1046"/>
              <a:gd name="T65" fmla="*/ 786 h 1405"/>
              <a:gd name="T66" fmla="*/ 92 w 1046"/>
              <a:gd name="T67" fmla="*/ 827 h 1405"/>
              <a:gd name="T68" fmla="*/ 126 w 1046"/>
              <a:gd name="T69" fmla="*/ 710 h 1405"/>
              <a:gd name="T70" fmla="*/ 42 w 1046"/>
              <a:gd name="T71" fmla="*/ 752 h 1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46" h="1405">
                <a:moveTo>
                  <a:pt x="870" y="526"/>
                </a:moveTo>
                <a:cubicBezTo>
                  <a:pt x="870" y="702"/>
                  <a:pt x="694" y="877"/>
                  <a:pt x="694" y="1053"/>
                </a:cubicBezTo>
                <a:cubicBezTo>
                  <a:pt x="343" y="1053"/>
                  <a:pt x="343" y="1053"/>
                  <a:pt x="343" y="1053"/>
                </a:cubicBezTo>
                <a:cubicBezTo>
                  <a:pt x="343" y="877"/>
                  <a:pt x="176" y="702"/>
                  <a:pt x="176" y="526"/>
                </a:cubicBezTo>
                <a:cubicBezTo>
                  <a:pt x="176" y="334"/>
                  <a:pt x="326" y="175"/>
                  <a:pt x="519" y="175"/>
                </a:cubicBezTo>
                <a:cubicBezTo>
                  <a:pt x="719" y="175"/>
                  <a:pt x="870" y="334"/>
                  <a:pt x="870" y="526"/>
                </a:cubicBezTo>
                <a:close/>
                <a:moveTo>
                  <a:pt x="652" y="1229"/>
                </a:moveTo>
                <a:cubicBezTo>
                  <a:pt x="393" y="1229"/>
                  <a:pt x="393" y="1229"/>
                  <a:pt x="393" y="1229"/>
                </a:cubicBezTo>
                <a:cubicBezTo>
                  <a:pt x="368" y="1229"/>
                  <a:pt x="343" y="1245"/>
                  <a:pt x="343" y="1270"/>
                </a:cubicBezTo>
                <a:cubicBezTo>
                  <a:pt x="343" y="1296"/>
                  <a:pt x="368" y="1321"/>
                  <a:pt x="393" y="1321"/>
                </a:cubicBezTo>
                <a:cubicBezTo>
                  <a:pt x="402" y="1321"/>
                  <a:pt x="402" y="1321"/>
                  <a:pt x="402" y="1321"/>
                </a:cubicBezTo>
                <a:cubicBezTo>
                  <a:pt x="418" y="1371"/>
                  <a:pt x="469" y="1404"/>
                  <a:pt x="519" y="1404"/>
                </a:cubicBezTo>
                <a:cubicBezTo>
                  <a:pt x="577" y="1404"/>
                  <a:pt x="627" y="1371"/>
                  <a:pt x="644" y="1321"/>
                </a:cubicBezTo>
                <a:cubicBezTo>
                  <a:pt x="652" y="1321"/>
                  <a:pt x="652" y="1321"/>
                  <a:pt x="652" y="1321"/>
                </a:cubicBezTo>
                <a:cubicBezTo>
                  <a:pt x="677" y="1321"/>
                  <a:pt x="694" y="1296"/>
                  <a:pt x="694" y="1270"/>
                </a:cubicBezTo>
                <a:cubicBezTo>
                  <a:pt x="694" y="1245"/>
                  <a:pt x="677" y="1229"/>
                  <a:pt x="652" y="1229"/>
                </a:cubicBezTo>
                <a:close/>
                <a:moveTo>
                  <a:pt x="652" y="1095"/>
                </a:moveTo>
                <a:cubicBezTo>
                  <a:pt x="393" y="1095"/>
                  <a:pt x="393" y="1095"/>
                  <a:pt x="393" y="1095"/>
                </a:cubicBezTo>
                <a:cubicBezTo>
                  <a:pt x="368" y="1095"/>
                  <a:pt x="343" y="1120"/>
                  <a:pt x="343" y="1145"/>
                </a:cubicBezTo>
                <a:cubicBezTo>
                  <a:pt x="343" y="1162"/>
                  <a:pt x="368" y="1187"/>
                  <a:pt x="393" y="1187"/>
                </a:cubicBezTo>
                <a:cubicBezTo>
                  <a:pt x="652" y="1187"/>
                  <a:pt x="652" y="1187"/>
                  <a:pt x="652" y="1187"/>
                </a:cubicBezTo>
                <a:cubicBezTo>
                  <a:pt x="677" y="1187"/>
                  <a:pt x="694" y="1162"/>
                  <a:pt x="694" y="1145"/>
                </a:cubicBezTo>
                <a:cubicBezTo>
                  <a:pt x="694" y="1120"/>
                  <a:pt x="677" y="1095"/>
                  <a:pt x="652" y="1095"/>
                </a:cubicBezTo>
                <a:close/>
                <a:moveTo>
                  <a:pt x="42" y="301"/>
                </a:moveTo>
                <a:cubicBezTo>
                  <a:pt x="126" y="351"/>
                  <a:pt x="126" y="351"/>
                  <a:pt x="126" y="351"/>
                </a:cubicBezTo>
                <a:cubicBezTo>
                  <a:pt x="134" y="326"/>
                  <a:pt x="151" y="301"/>
                  <a:pt x="168" y="275"/>
                </a:cubicBezTo>
                <a:cubicBezTo>
                  <a:pt x="92" y="225"/>
                  <a:pt x="92" y="225"/>
                  <a:pt x="92" y="225"/>
                </a:cubicBezTo>
                <a:lnTo>
                  <a:pt x="42" y="301"/>
                </a:lnTo>
                <a:close/>
                <a:moveTo>
                  <a:pt x="569" y="92"/>
                </a:moveTo>
                <a:cubicBezTo>
                  <a:pt x="569" y="0"/>
                  <a:pt x="569" y="0"/>
                  <a:pt x="569" y="0"/>
                </a:cubicBezTo>
                <a:cubicBezTo>
                  <a:pt x="477" y="0"/>
                  <a:pt x="477" y="0"/>
                  <a:pt x="477" y="0"/>
                </a:cubicBezTo>
                <a:cubicBezTo>
                  <a:pt x="477" y="92"/>
                  <a:pt x="477" y="92"/>
                  <a:pt x="477" y="92"/>
                </a:cubicBezTo>
                <a:cubicBezTo>
                  <a:pt x="493" y="92"/>
                  <a:pt x="510" y="92"/>
                  <a:pt x="519" y="92"/>
                </a:cubicBezTo>
                <a:cubicBezTo>
                  <a:pt x="535" y="92"/>
                  <a:pt x="552" y="92"/>
                  <a:pt x="569" y="92"/>
                </a:cubicBezTo>
                <a:close/>
                <a:moveTo>
                  <a:pt x="343" y="133"/>
                </a:moveTo>
                <a:cubicBezTo>
                  <a:pt x="301" y="50"/>
                  <a:pt x="301" y="50"/>
                  <a:pt x="301" y="50"/>
                </a:cubicBezTo>
                <a:cubicBezTo>
                  <a:pt x="218" y="92"/>
                  <a:pt x="218" y="92"/>
                  <a:pt x="218" y="92"/>
                </a:cubicBezTo>
                <a:cubicBezTo>
                  <a:pt x="268" y="175"/>
                  <a:pt x="268" y="175"/>
                  <a:pt x="268" y="175"/>
                </a:cubicBezTo>
                <a:cubicBezTo>
                  <a:pt x="293" y="159"/>
                  <a:pt x="318" y="142"/>
                  <a:pt x="343" y="133"/>
                </a:cubicBezTo>
                <a:close/>
                <a:moveTo>
                  <a:pt x="1004" y="301"/>
                </a:moveTo>
                <a:cubicBezTo>
                  <a:pt x="953" y="225"/>
                  <a:pt x="953" y="225"/>
                  <a:pt x="953" y="225"/>
                </a:cubicBezTo>
                <a:cubicBezTo>
                  <a:pt x="878" y="275"/>
                  <a:pt x="878" y="275"/>
                  <a:pt x="878" y="275"/>
                </a:cubicBezTo>
                <a:cubicBezTo>
                  <a:pt x="895" y="301"/>
                  <a:pt x="912" y="326"/>
                  <a:pt x="920" y="351"/>
                </a:cubicBezTo>
                <a:lnTo>
                  <a:pt x="1004" y="301"/>
                </a:lnTo>
                <a:close/>
                <a:moveTo>
                  <a:pt x="820" y="92"/>
                </a:moveTo>
                <a:cubicBezTo>
                  <a:pt x="744" y="50"/>
                  <a:pt x="744" y="50"/>
                  <a:pt x="744" y="50"/>
                </a:cubicBezTo>
                <a:cubicBezTo>
                  <a:pt x="702" y="133"/>
                  <a:pt x="702" y="133"/>
                  <a:pt x="702" y="133"/>
                </a:cubicBezTo>
                <a:cubicBezTo>
                  <a:pt x="727" y="142"/>
                  <a:pt x="753" y="159"/>
                  <a:pt x="778" y="175"/>
                </a:cubicBezTo>
                <a:lnTo>
                  <a:pt x="820" y="92"/>
                </a:lnTo>
                <a:close/>
                <a:moveTo>
                  <a:pt x="84" y="526"/>
                </a:moveTo>
                <a:cubicBezTo>
                  <a:pt x="84" y="510"/>
                  <a:pt x="84" y="501"/>
                  <a:pt x="92" y="485"/>
                </a:cubicBezTo>
                <a:cubicBezTo>
                  <a:pt x="0" y="485"/>
                  <a:pt x="0" y="485"/>
                  <a:pt x="0" y="485"/>
                </a:cubicBezTo>
                <a:cubicBezTo>
                  <a:pt x="0" y="568"/>
                  <a:pt x="0" y="568"/>
                  <a:pt x="0" y="568"/>
                </a:cubicBezTo>
                <a:cubicBezTo>
                  <a:pt x="92" y="568"/>
                  <a:pt x="92" y="568"/>
                  <a:pt x="92" y="568"/>
                </a:cubicBezTo>
                <a:cubicBezTo>
                  <a:pt x="84" y="560"/>
                  <a:pt x="84" y="543"/>
                  <a:pt x="84" y="526"/>
                </a:cubicBezTo>
                <a:close/>
                <a:moveTo>
                  <a:pt x="953" y="485"/>
                </a:moveTo>
                <a:cubicBezTo>
                  <a:pt x="953" y="501"/>
                  <a:pt x="962" y="510"/>
                  <a:pt x="962" y="526"/>
                </a:cubicBezTo>
                <a:cubicBezTo>
                  <a:pt x="962" y="543"/>
                  <a:pt x="953" y="560"/>
                  <a:pt x="953" y="568"/>
                </a:cubicBezTo>
                <a:cubicBezTo>
                  <a:pt x="1045" y="568"/>
                  <a:pt x="1045" y="568"/>
                  <a:pt x="1045" y="568"/>
                </a:cubicBezTo>
                <a:cubicBezTo>
                  <a:pt x="1045" y="485"/>
                  <a:pt x="1045" y="485"/>
                  <a:pt x="1045" y="485"/>
                </a:cubicBezTo>
                <a:lnTo>
                  <a:pt x="953" y="485"/>
                </a:lnTo>
                <a:close/>
                <a:moveTo>
                  <a:pt x="886" y="786"/>
                </a:moveTo>
                <a:cubicBezTo>
                  <a:pt x="953" y="827"/>
                  <a:pt x="953" y="827"/>
                  <a:pt x="953" y="827"/>
                </a:cubicBezTo>
                <a:cubicBezTo>
                  <a:pt x="1004" y="752"/>
                  <a:pt x="1004" y="752"/>
                  <a:pt x="1004" y="752"/>
                </a:cubicBezTo>
                <a:cubicBezTo>
                  <a:pt x="920" y="710"/>
                  <a:pt x="920" y="710"/>
                  <a:pt x="920" y="710"/>
                </a:cubicBezTo>
                <a:cubicBezTo>
                  <a:pt x="912" y="735"/>
                  <a:pt x="895" y="761"/>
                  <a:pt x="886" y="786"/>
                </a:cubicBezTo>
                <a:close/>
                <a:moveTo>
                  <a:pt x="42" y="752"/>
                </a:moveTo>
                <a:cubicBezTo>
                  <a:pt x="92" y="827"/>
                  <a:pt x="92" y="827"/>
                  <a:pt x="92" y="827"/>
                </a:cubicBezTo>
                <a:cubicBezTo>
                  <a:pt x="159" y="786"/>
                  <a:pt x="159" y="786"/>
                  <a:pt x="159" y="786"/>
                </a:cubicBezTo>
                <a:cubicBezTo>
                  <a:pt x="151" y="761"/>
                  <a:pt x="134" y="735"/>
                  <a:pt x="126" y="710"/>
                </a:cubicBezTo>
                <a:lnTo>
                  <a:pt x="42" y="752"/>
                </a:lnTo>
                <a:close/>
                <a:moveTo>
                  <a:pt x="42" y="752"/>
                </a:moveTo>
                <a:lnTo>
                  <a:pt x="42" y="7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43846" tIns="121922" rIns="243846" bIns="121922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23" name="Rounded Rectangle 12">
            <a:extLst>
              <a:ext uri="{FF2B5EF4-FFF2-40B4-BE49-F238E27FC236}">
                <a16:creationId xmlns:a16="http://schemas.microsoft.com/office/drawing/2014/main" id="{CB9DCA38-28F8-4A94-AD93-88E4414EF3D2}"/>
              </a:ext>
            </a:extLst>
          </p:cNvPr>
          <p:cNvSpPr/>
          <p:nvPr/>
        </p:nvSpPr>
        <p:spPr>
          <a:xfrm>
            <a:off x="8307387" y="640080"/>
            <a:ext cx="5972345" cy="838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b="1" dirty="0">
                <a:latin typeface="Source Sans Pro ExtraLight"/>
                <a:cs typeface="Source Sans Pro ExtraLigh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6012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-79927"/>
            <a:ext cx="24387176" cy="13795927"/>
          </a:xfrm>
          <a:prstGeom prst="rect">
            <a:avLst/>
          </a:prstGeom>
          <a:solidFill>
            <a:srgbClr val="1E3453">
              <a:alpha val="7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659187" y="4446128"/>
            <a:ext cx="17131486" cy="2429795"/>
          </a:xfrm>
          <a:prstGeom prst="rect">
            <a:avLst/>
          </a:prstGeom>
        </p:spPr>
        <p:txBody>
          <a:bodyPr vert="horz" lIns="243852" tIns="121926" rIns="243852" bIns="121926" rtlCol="0" anchor="ctr">
            <a:normAutofit/>
          </a:bodyPr>
          <a:lstStyle>
            <a:lvl1pPr algn="ctr" defTabSz="1219261" rtl="0" eaLnBrk="1" latinLnBrk="0" hangingPunct="1">
              <a:spcBef>
                <a:spcPct val="0"/>
              </a:spcBef>
              <a:buNone/>
              <a:defRPr sz="7500" kern="1200">
                <a:solidFill>
                  <a:schemeClr val="bg2"/>
                </a:solidFill>
                <a:latin typeface="Raleway ExtraBold"/>
                <a:ea typeface="+mj-ea"/>
                <a:cs typeface="Raleway ExtraBold"/>
              </a:defRPr>
            </a:lvl1pPr>
          </a:lstStyle>
          <a:p>
            <a:r>
              <a:rPr lang="en-US" sz="10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</a:p>
        </p:txBody>
      </p:sp>
      <p:sp>
        <p:nvSpPr>
          <p:cNvPr id="8" name="Rectangle 7"/>
          <p:cNvSpPr/>
          <p:nvPr/>
        </p:nvSpPr>
        <p:spPr>
          <a:xfrm>
            <a:off x="3994149" y="4235451"/>
            <a:ext cx="16444596" cy="2940051"/>
          </a:xfrm>
          <a:prstGeom prst="rect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451405" y="7391400"/>
            <a:ext cx="15574078" cy="1105808"/>
          </a:xfrm>
          <a:prstGeom prst="rect">
            <a:avLst/>
          </a:prstGeom>
        </p:spPr>
        <p:txBody>
          <a:bodyPr vert="horz" lIns="243852" tIns="121926" rIns="243852" bIns="121926" rtlCol="0">
            <a:normAutofit/>
          </a:bodyPr>
          <a:lstStyle>
            <a:lvl1pPr marL="0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64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1pPr>
            <a:lvl2pPr marL="1219261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2pPr>
            <a:lvl3pPr marL="2438522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43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3pPr>
            <a:lvl4pPr marL="3657783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37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4pPr>
            <a:lvl5pPr marL="4877044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37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5pPr>
            <a:lvl6pPr marL="6705935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300" dirty="0">
                <a:solidFill>
                  <a:schemeClr val="bg1"/>
                </a:solidFill>
                <a:latin typeface="Source Sans Pro ExtraLight"/>
                <a:cs typeface="Source Sans Pro ExtraLight"/>
              </a:rPr>
              <a:t>HAVE A NICE DAY EVERYONE!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1104375" y="-1371600"/>
            <a:ext cx="2178424" cy="5029200"/>
          </a:xfrm>
          <a:prstGeom prst="roundRect">
            <a:avLst/>
          </a:prstGeom>
          <a:solidFill>
            <a:schemeClr val="accent2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utoShape 44"/>
          <p:cNvSpPr>
            <a:spLocks/>
          </p:cNvSpPr>
          <p:nvPr/>
        </p:nvSpPr>
        <p:spPr bwMode="auto">
          <a:xfrm>
            <a:off x="11559639" y="2057400"/>
            <a:ext cx="1243548" cy="12174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20" y="19326"/>
                </a:moveTo>
                <a:cubicBezTo>
                  <a:pt x="21574" y="19434"/>
                  <a:pt x="21599" y="19552"/>
                  <a:pt x="21599" y="19677"/>
                </a:cubicBezTo>
                <a:cubicBezTo>
                  <a:pt x="21599" y="19974"/>
                  <a:pt x="21492" y="20237"/>
                  <a:pt x="21274" y="20463"/>
                </a:cubicBezTo>
                <a:lnTo>
                  <a:pt x="20490" y="21235"/>
                </a:lnTo>
                <a:cubicBezTo>
                  <a:pt x="20281" y="21461"/>
                  <a:pt x="20026" y="21574"/>
                  <a:pt x="19720" y="21574"/>
                </a:cubicBezTo>
                <a:lnTo>
                  <a:pt x="19664" y="21574"/>
                </a:lnTo>
                <a:cubicBezTo>
                  <a:pt x="19350" y="21537"/>
                  <a:pt x="19081" y="21396"/>
                  <a:pt x="18866" y="21153"/>
                </a:cubicBezTo>
                <a:lnTo>
                  <a:pt x="12700" y="13222"/>
                </a:lnTo>
                <a:cubicBezTo>
                  <a:pt x="11958" y="13870"/>
                  <a:pt x="11265" y="14438"/>
                  <a:pt x="10623" y="14927"/>
                </a:cubicBezTo>
                <a:cubicBezTo>
                  <a:pt x="9975" y="15413"/>
                  <a:pt x="9366" y="15835"/>
                  <a:pt x="8789" y="16188"/>
                </a:cubicBezTo>
                <a:lnTo>
                  <a:pt x="9261" y="19988"/>
                </a:lnTo>
                <a:lnTo>
                  <a:pt x="9261" y="20124"/>
                </a:lnTo>
                <a:cubicBezTo>
                  <a:pt x="9261" y="20423"/>
                  <a:pt x="9162" y="20672"/>
                  <a:pt x="8964" y="20870"/>
                </a:cubicBezTo>
                <a:lnTo>
                  <a:pt x="8546" y="21289"/>
                </a:lnTo>
                <a:cubicBezTo>
                  <a:pt x="8339" y="21498"/>
                  <a:pt x="8076" y="21599"/>
                  <a:pt x="7762" y="21599"/>
                </a:cubicBezTo>
                <a:lnTo>
                  <a:pt x="7705" y="21599"/>
                </a:lnTo>
                <a:cubicBezTo>
                  <a:pt x="7354" y="21563"/>
                  <a:pt x="7088" y="21424"/>
                  <a:pt x="6907" y="21178"/>
                </a:cubicBezTo>
                <a:lnTo>
                  <a:pt x="4131" y="17500"/>
                </a:lnTo>
                <a:lnTo>
                  <a:pt x="418" y="14695"/>
                </a:lnTo>
                <a:cubicBezTo>
                  <a:pt x="155" y="14472"/>
                  <a:pt x="16" y="14201"/>
                  <a:pt x="0" y="13884"/>
                </a:cubicBezTo>
                <a:lnTo>
                  <a:pt x="0" y="13833"/>
                </a:lnTo>
                <a:cubicBezTo>
                  <a:pt x="0" y="13550"/>
                  <a:pt x="104" y="13293"/>
                  <a:pt x="311" y="13059"/>
                </a:cubicBezTo>
                <a:lnTo>
                  <a:pt x="715" y="12668"/>
                </a:lnTo>
                <a:cubicBezTo>
                  <a:pt x="897" y="12439"/>
                  <a:pt x="1151" y="12332"/>
                  <a:pt x="1477" y="12340"/>
                </a:cubicBezTo>
                <a:cubicBezTo>
                  <a:pt x="1550" y="12340"/>
                  <a:pt x="1596" y="12352"/>
                  <a:pt x="1612" y="12369"/>
                </a:cubicBezTo>
                <a:lnTo>
                  <a:pt x="5407" y="12801"/>
                </a:lnTo>
                <a:cubicBezTo>
                  <a:pt x="5761" y="12233"/>
                  <a:pt x="6180" y="11625"/>
                  <a:pt x="6672" y="10983"/>
                </a:cubicBezTo>
                <a:cubicBezTo>
                  <a:pt x="7167" y="10336"/>
                  <a:pt x="7733" y="9655"/>
                  <a:pt x="8376" y="8931"/>
                </a:cubicBezTo>
                <a:lnTo>
                  <a:pt x="478" y="2748"/>
                </a:lnTo>
                <a:cubicBezTo>
                  <a:pt x="195" y="2521"/>
                  <a:pt x="59" y="2256"/>
                  <a:pt x="59" y="1950"/>
                </a:cubicBezTo>
                <a:lnTo>
                  <a:pt x="59" y="1894"/>
                </a:lnTo>
                <a:cubicBezTo>
                  <a:pt x="59" y="1614"/>
                  <a:pt x="161" y="1354"/>
                  <a:pt x="370" y="1111"/>
                </a:cubicBezTo>
                <a:lnTo>
                  <a:pt x="1140" y="336"/>
                </a:lnTo>
                <a:cubicBezTo>
                  <a:pt x="1383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3" y="25"/>
                  <a:pt x="2215" y="45"/>
                  <a:pt x="2269" y="79"/>
                </a:cubicBezTo>
                <a:lnTo>
                  <a:pt x="13147" y="4045"/>
                </a:lnTo>
                <a:lnTo>
                  <a:pt x="15193" y="2030"/>
                </a:lnTo>
                <a:cubicBezTo>
                  <a:pt x="15827" y="1396"/>
                  <a:pt x="16551" y="901"/>
                  <a:pt x="17375" y="540"/>
                </a:cubicBezTo>
                <a:cubicBezTo>
                  <a:pt x="18195" y="180"/>
                  <a:pt x="18951" y="0"/>
                  <a:pt x="19636" y="0"/>
                </a:cubicBezTo>
                <a:cubicBezTo>
                  <a:pt x="20284" y="0"/>
                  <a:pt x="20779" y="166"/>
                  <a:pt x="21113" y="500"/>
                </a:cubicBezTo>
                <a:cubicBezTo>
                  <a:pt x="21291" y="661"/>
                  <a:pt x="21418" y="870"/>
                  <a:pt x="21492" y="1125"/>
                </a:cubicBezTo>
                <a:cubicBezTo>
                  <a:pt x="21563" y="1374"/>
                  <a:pt x="21599" y="1659"/>
                  <a:pt x="21599" y="1973"/>
                </a:cubicBezTo>
                <a:cubicBezTo>
                  <a:pt x="21599" y="2660"/>
                  <a:pt x="21424" y="3415"/>
                  <a:pt x="21076" y="4235"/>
                </a:cubicBezTo>
                <a:cubicBezTo>
                  <a:pt x="20728" y="5055"/>
                  <a:pt x="20230" y="5778"/>
                  <a:pt x="19582" y="6400"/>
                </a:cubicBezTo>
                <a:lnTo>
                  <a:pt x="17547" y="8456"/>
                </a:lnTo>
                <a:lnTo>
                  <a:pt x="21520" y="193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defTabSz="342900">
              <a:defRPr/>
            </a:pPr>
            <a:endParaRPr lang="es-ES" sz="22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4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  <p:bldP spid="19" grpId="0" build="p"/>
      <p:bldP spid="2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Startup-V5">
      <a:dk1>
        <a:sysClr val="windowText" lastClr="000000"/>
      </a:dk1>
      <a:lt1>
        <a:sysClr val="window" lastClr="FFFFFF"/>
      </a:lt1>
      <a:dk2>
        <a:srgbClr val="797979"/>
      </a:dk2>
      <a:lt2>
        <a:srgbClr val="4D6D92"/>
      </a:lt2>
      <a:accent1>
        <a:srgbClr val="4D6D92"/>
      </a:accent1>
      <a:accent2>
        <a:srgbClr val="1BAAAA"/>
      </a:accent2>
      <a:accent3>
        <a:srgbClr val="7CB554"/>
      </a:accent3>
      <a:accent4>
        <a:srgbClr val="F8BF4D"/>
      </a:accent4>
      <a:accent5>
        <a:srgbClr val="F95648"/>
      </a:accent5>
      <a:accent6>
        <a:srgbClr val="C5C5C5"/>
      </a:accent6>
      <a:hlink>
        <a:srgbClr val="1BAAAA"/>
      </a:hlink>
      <a:folHlink>
        <a:srgbClr val="1B495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2B3AF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2441</TotalTime>
  <Words>569</Words>
  <Application>Microsoft Office PowerPoint</Application>
  <PresentationFormat>Custom</PresentationFormat>
  <Paragraphs>53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Gill Sans</vt:lpstr>
      <vt:lpstr>Segoe UI Emoji</vt:lpstr>
      <vt:lpstr>Source Sans Pro</vt:lpstr>
      <vt:lpstr>Source Sans Pro ExtraLight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Louis Twelve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</dc:title>
  <dc:creator>Louis Twelve</dc:creator>
  <cp:lastModifiedBy>Cheng Seng Tan</cp:lastModifiedBy>
  <cp:revision>788</cp:revision>
  <dcterms:created xsi:type="dcterms:W3CDTF">2014-11-10T20:05:35Z</dcterms:created>
  <dcterms:modified xsi:type="dcterms:W3CDTF">2019-05-22T15:07:46Z</dcterms:modified>
</cp:coreProperties>
</file>